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322" r:id="rId2"/>
    <p:sldId id="294" r:id="rId3"/>
    <p:sldId id="258" r:id="rId4"/>
    <p:sldId id="301" r:id="rId5"/>
    <p:sldId id="300" r:id="rId6"/>
    <p:sldId id="264" r:id="rId7"/>
    <p:sldId id="298" r:id="rId8"/>
    <p:sldId id="272" r:id="rId9"/>
    <p:sldId id="313" r:id="rId10"/>
    <p:sldId id="314" r:id="rId11"/>
    <p:sldId id="302" r:id="rId12"/>
    <p:sldId id="323" r:id="rId13"/>
    <p:sldId id="319" r:id="rId14"/>
    <p:sldId id="310" r:id="rId15"/>
    <p:sldId id="309" r:id="rId16"/>
    <p:sldId id="308" r:id="rId17"/>
    <p:sldId id="299" r:id="rId18"/>
    <p:sldId id="305" r:id="rId19"/>
    <p:sldId id="306" r:id="rId20"/>
    <p:sldId id="320" r:id="rId21"/>
    <p:sldId id="311" r:id="rId22"/>
    <p:sldId id="312" r:id="rId23"/>
    <p:sldId id="315" r:id="rId24"/>
    <p:sldId id="316" r:id="rId25"/>
    <p:sldId id="317" r:id="rId26"/>
    <p:sldId id="318" r:id="rId27"/>
    <p:sldId id="28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39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F15C2A"/>
    <a:srgbClr val="FF0066"/>
    <a:srgbClr val="F4F9FA"/>
    <a:srgbClr val="EA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4A8C46-54EF-49D3-985C-984110413DD3}">
  <a:tblStyle styleId="{6A4A8C46-54EF-49D3-985C-984110413DD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1" autoAdjust="0"/>
  </p:normalViewPr>
  <p:slideViewPr>
    <p:cSldViewPr snapToGrid="0">
      <p:cViewPr varScale="1">
        <p:scale>
          <a:sx n="74" d="100"/>
          <a:sy n="74" d="100"/>
        </p:scale>
        <p:origin x="268" y="48"/>
      </p:cViewPr>
      <p:guideLst>
        <p:guide orient="horz" pos="1620"/>
        <p:guide pos="2880"/>
        <p:guide orient="horz"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e9a5199f7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6e9a5199f7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e9a5199f7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6e9a5199f7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385521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d385521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385521f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d385521f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FC741E-2D52-47CB-B61A-603FA44DCC8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9a5199f7_2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6e9a5199f7_2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9a5199f7_2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6e9a5199f7_2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9a5199f7_2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6e9a5199f7_2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e9a5199f7_2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6e9a5199f7_2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e9a5199f7_2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6e9a5199f7_2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e9a5199f7_2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6e9a5199f7_2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e9a5199f7_2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6e9a5199f7_2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6e9a5199f7_2_9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385521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d385521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385521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d385521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d385521f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d385521f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8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0.jpeg"/><Relationship Id="rId18" Type="http://schemas.openxmlformats.org/officeDocument/2006/relationships/image" Target="../media/image64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42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3.png"/><Relationship Id="rId4" Type="http://schemas.openxmlformats.org/officeDocument/2006/relationships/hyperlink" Target="mailto:va@lightbymoti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атчик размывка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074" y="755320"/>
            <a:ext cx="3283526" cy="3437442"/>
          </a:xfrm>
          <a:prstGeom prst="rect">
            <a:avLst/>
          </a:prstGeom>
        </p:spPr>
      </p:pic>
      <p:pic>
        <p:nvPicPr>
          <p:cNvPr id="8" name="Рисунок 7" descr="SiF_LABEL_LOGO_MEMBERS_JULY_2018_RV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880" y="416204"/>
            <a:ext cx="979200" cy="979200"/>
          </a:xfrm>
          <a:prstGeom prst="rect">
            <a:avLst/>
          </a:prstGeom>
        </p:spPr>
      </p:pic>
      <p:pic>
        <p:nvPicPr>
          <p:cNvPr id="13" name="Рисунок 12" descr="intelar_logo_horizontal_slog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96" y="0"/>
            <a:ext cx="3020244" cy="1303020"/>
          </a:xfrm>
          <a:prstGeom prst="rect">
            <a:avLst/>
          </a:prstGeom>
        </p:spPr>
      </p:pic>
      <p:sp>
        <p:nvSpPr>
          <p:cNvPr id="14" name="Google Shape;95;p14"/>
          <p:cNvSpPr/>
          <p:nvPr/>
        </p:nvSpPr>
        <p:spPr>
          <a:xfrm>
            <a:off x="3680460" y="1525444"/>
            <a:ext cx="5022570" cy="16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600" b="1" u="none" strike="noStrike" cap="none" dirty="0">
                <a:solidFill>
                  <a:srgbClr val="333F48"/>
                </a:solidFill>
                <a:latin typeface="Calibri" pitchFamily="34" charset="0"/>
                <a:ea typeface="Roboto"/>
                <a:cs typeface="Roboto"/>
                <a:sym typeface="Roboto"/>
              </a:rPr>
              <a:t>Long-range occupancy sensor for lighting control and </a:t>
            </a:r>
            <a:r>
              <a:rPr lang="en-US" sz="2600" b="1" dirty="0">
                <a:solidFill>
                  <a:srgbClr val="333F48"/>
                </a:solidFill>
                <a:latin typeface="Calibri" pitchFamily="34" charset="0"/>
                <a:ea typeface="Roboto"/>
                <a:cs typeface="Roboto"/>
                <a:sym typeface="Roboto"/>
              </a:rPr>
              <a:t>automation warehouses, urban and industrial buildings and territories   </a:t>
            </a:r>
            <a:endParaRPr sz="2600">
              <a:solidFill>
                <a:srgbClr val="333F48"/>
              </a:solidFill>
              <a:latin typeface="Calibri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16;p16"/>
          <p:cNvSpPr/>
          <p:nvPr/>
        </p:nvSpPr>
        <p:spPr>
          <a:xfrm>
            <a:off x="0" y="4708478"/>
            <a:ext cx="9144000" cy="435021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5" name="Google Shape;96;p14"/>
          <p:cNvSpPr/>
          <p:nvPr/>
        </p:nvSpPr>
        <p:spPr>
          <a:xfrm>
            <a:off x="357158" y="4742521"/>
            <a:ext cx="8429700" cy="3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>
                <a:solidFill>
                  <a:schemeClr val="bg1"/>
                </a:solidFill>
                <a:latin typeface="Calibri" pitchFamily="34" charset="0"/>
                <a:ea typeface="Roboto"/>
                <a:cs typeface="Roboto"/>
                <a:sym typeface="Roboto"/>
              </a:rPr>
              <a:t>Cost-effective technology with a short payback period</a:t>
            </a:r>
            <a:endParaRPr sz="1600" dirty="0">
              <a:solidFill>
                <a:schemeClr val="bg1"/>
              </a:solidFill>
              <a:latin typeface="Calibri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2587" y="3567874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  <a:latin typeface="Calibri" pitchFamily="34" charset="0"/>
                <a:cs typeface="Calibri Light" panose="020F0302020204030204" pitchFamily="34" charset="0"/>
              </a:rPr>
              <a:t>UN Sustainable Development Goals</a:t>
            </a:r>
            <a:endParaRPr lang="ru-RU" dirty="0">
              <a:solidFill>
                <a:srgbClr val="333F48"/>
              </a:solidFill>
            </a:endParaRPr>
          </a:p>
        </p:txBody>
      </p:sp>
      <p:pic>
        <p:nvPicPr>
          <p:cNvPr id="10" name="Рисунок 9" descr="300px-Sustainable_Development_Goal_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234" y="3950340"/>
            <a:ext cx="621665" cy="621665"/>
          </a:xfrm>
          <a:prstGeom prst="rect">
            <a:avLst/>
          </a:prstGeom>
        </p:spPr>
      </p:pic>
      <p:pic>
        <p:nvPicPr>
          <p:cNvPr id="16" name="Рисунок 15" descr="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488" y="3955012"/>
            <a:ext cx="613211" cy="613211"/>
          </a:xfrm>
          <a:prstGeom prst="rect">
            <a:avLst/>
          </a:prstGeom>
        </p:spPr>
      </p:pic>
      <p:pic>
        <p:nvPicPr>
          <p:cNvPr id="18" name="Рисунок 17" descr="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791" y="3948113"/>
            <a:ext cx="617314" cy="617314"/>
          </a:xfrm>
          <a:prstGeom prst="rect">
            <a:avLst/>
          </a:prstGeom>
        </p:spPr>
      </p:pic>
      <p:pic>
        <p:nvPicPr>
          <p:cNvPr id="19" name="Рисунок 18" descr="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1923" y="3943350"/>
            <a:ext cx="624046" cy="6240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267" name="Google Shape;267;p31"/>
          <p:cNvSpPr/>
          <p:nvPr/>
        </p:nvSpPr>
        <p:spPr>
          <a:xfrm>
            <a:off x="214282" y="1071552"/>
            <a:ext cx="4143300" cy="3929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1" descr="Склад Кюн и Нагель 70лк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1214428"/>
            <a:ext cx="1048924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/>
          <p:nvPr/>
        </p:nvSpPr>
        <p:spPr>
          <a:xfrm>
            <a:off x="4786314" y="1071552"/>
            <a:ext cx="4143300" cy="3929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1" descr="Склад Кюн и Нагель 230лк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189" y="1214428"/>
            <a:ext cx="1032186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/>
          <p:nvPr/>
        </p:nvSpPr>
        <p:spPr>
          <a:xfrm>
            <a:off x="6072198" y="3286130"/>
            <a:ext cx="27147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1500166" y="1285866"/>
            <a:ext cx="27147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1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Before:</a:t>
            </a:r>
            <a:endParaRPr sz="1600" b="1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6143636" y="1285866"/>
            <a:ext cx="25719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1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After:</a:t>
            </a:r>
            <a:endParaRPr sz="1600" b="1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1428728" y="2786064"/>
            <a:ext cx="29289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Type of light fixtures – </a:t>
            </a:r>
            <a:r>
              <a:rPr lang="en-US" sz="1400" b="1" u="none" strike="noStrike" cap="none">
                <a:solidFill>
                  <a:srgbClr val="333F48"/>
                </a:solidFill>
              </a:rPr>
              <a:t>luminescent T5</a:t>
            </a:r>
            <a:endParaRPr sz="1400" b="1" u="none" strike="noStrike" cap="none">
              <a:solidFill>
                <a:srgbClr val="000000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Number of light fixtures – </a:t>
            </a:r>
            <a:r>
              <a:rPr lang="en-US" sz="1400" b="1" u="none" strike="noStrike" cap="none">
                <a:solidFill>
                  <a:srgbClr val="333F48"/>
                </a:solidFill>
              </a:rPr>
              <a:t>14</a:t>
            </a:r>
            <a:endParaRPr sz="1400" b="1" u="none" strike="noStrike" cap="none">
              <a:solidFill>
                <a:srgbClr val="000000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Fixture power – </a:t>
            </a:r>
            <a:r>
              <a:rPr lang="en-US" sz="1400" b="1" u="none" strike="noStrike" cap="none">
                <a:solidFill>
                  <a:srgbClr val="333F48"/>
                </a:solidFill>
              </a:rPr>
              <a:t>80W</a:t>
            </a:r>
            <a:endParaRPr sz="1400" b="1" u="none" strike="noStrike" cap="none">
              <a:solidFill>
                <a:srgbClr val="000000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Total power of one alley – </a:t>
            </a:r>
            <a:r>
              <a:rPr lang="en-US" sz="1400" b="1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1120W</a:t>
            </a:r>
            <a:endParaRPr sz="14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6000760" y="2857502"/>
            <a:ext cx="29289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Type of light fixtures – </a:t>
            </a:r>
            <a:r>
              <a:rPr lang="en-US" sz="1400" b="1" u="none" strike="noStrike" cap="none" dirty="0">
                <a:solidFill>
                  <a:srgbClr val="333F48"/>
                </a:solidFill>
              </a:rPr>
              <a:t>LED</a:t>
            </a:r>
            <a:endParaRPr sz="1400" b="1" u="none" strike="noStrike" cap="none" dirty="0">
              <a:solidFill>
                <a:srgbClr val="000000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Number of light fixtures – </a:t>
            </a:r>
            <a:r>
              <a:rPr lang="en-US" sz="1400" b="1" u="none" strike="noStrike" cap="none" dirty="0">
                <a:solidFill>
                  <a:srgbClr val="333F48"/>
                </a:solidFill>
              </a:rPr>
              <a:t>6</a:t>
            </a:r>
            <a:endParaRPr sz="1400" b="1" u="none" strike="noStrike" cap="none" dirty="0">
              <a:solidFill>
                <a:srgbClr val="000000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Fixture power – </a:t>
            </a:r>
            <a:r>
              <a:rPr lang="en-US" sz="1400" b="1" u="none" strike="noStrike" cap="none" dirty="0">
                <a:solidFill>
                  <a:srgbClr val="333F48"/>
                </a:solidFill>
              </a:rPr>
              <a:t>121W</a:t>
            </a:r>
            <a:endParaRPr sz="1400" b="1" u="none" strike="noStrike" cap="none" dirty="0">
              <a:solidFill>
                <a:srgbClr val="000000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Noto Sans Symbols"/>
              <a:buChar char="●"/>
            </a:pPr>
            <a:r>
              <a:rPr lang="en-US" sz="14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Total power of one alley – </a:t>
            </a:r>
            <a:r>
              <a:rPr lang="en-US" sz="1400" b="1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726W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500034" y="4435534"/>
            <a:ext cx="8574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 lux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5000628" y="4435534"/>
            <a:ext cx="9288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230 </a:t>
            </a:r>
            <a:r>
              <a:rPr lang="en-US" sz="1600" b="1" i="1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lux</a:t>
            </a:r>
            <a:endParaRPr sz="1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1500175" y="3857624"/>
            <a:ext cx="2857500" cy="114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1" descr="147150591454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7404" y="4107660"/>
            <a:ext cx="438663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1"/>
          <p:cNvSpPr/>
          <p:nvPr/>
        </p:nvSpPr>
        <p:spPr>
          <a:xfrm>
            <a:off x="2131846" y="4119184"/>
            <a:ext cx="2036742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400"/>
            </a:pPr>
            <a:r>
              <a:rPr lang="en-US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Electricity consumption per </a:t>
            </a:r>
            <a:r>
              <a:rPr lang="en-US" sz="1200" dirty="0">
                <a:solidFill>
                  <a:srgbClr val="333F48"/>
                </a:solidFill>
              </a:rPr>
              <a:t>6 months</a:t>
            </a:r>
            <a:r>
              <a:rPr lang="ru-RU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ru-RU" sz="1200" b="1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4420</a:t>
            </a:r>
            <a:r>
              <a:rPr lang="en-US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kW*h</a:t>
            </a:r>
            <a:endParaRPr lang="ru-RU" sz="1200" b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6072200" y="3576650"/>
            <a:ext cx="2857500" cy="142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31" descr="1471505914546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7077" y="3650887"/>
            <a:ext cx="435252" cy="60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/>
          <p:nvPr/>
        </p:nvSpPr>
        <p:spPr>
          <a:xfrm>
            <a:off x="6324600" y="3632436"/>
            <a:ext cx="2611884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1400"/>
            </a:pPr>
            <a:r>
              <a:rPr lang="ru-RU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Electricity consumption per </a:t>
            </a:r>
            <a:r>
              <a:rPr lang="en-US" sz="1200" dirty="0">
                <a:solidFill>
                  <a:srgbClr val="333F48"/>
                </a:solidFill>
              </a:rPr>
              <a:t>6 months </a:t>
            </a:r>
            <a:r>
              <a:rPr lang="en-US" sz="1200" b="0" strike="noStrike" cap="none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with motion  sensor</a:t>
            </a:r>
            <a:r>
              <a:rPr lang="ru-RU" sz="1200" b="0" strike="noStrike" cap="none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 (1,5+3,7)</a:t>
            </a:r>
            <a:r>
              <a:rPr lang="en-US" sz="1200" b="0" strike="noStrike" cap="none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1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847</a:t>
            </a:r>
            <a:r>
              <a:rPr lang="en-US" sz="1200" b="1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kW*h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6072198" y="4329491"/>
            <a:ext cx="2873389" cy="66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F15C2A"/>
                </a:solidFill>
              </a:rPr>
              <a:t>Energy consumption decreased </a:t>
            </a:r>
            <a:endParaRPr lang="ru-RU" sz="1200" dirty="0">
              <a:solidFill>
                <a:srgbClr val="F15C2A"/>
              </a:solidFill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rgbClr val="F15C2A"/>
                </a:solidFill>
              </a:rPr>
              <a:t>5.2 times.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none" strike="noStrike" cap="none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200" b="0" u="none" strike="noStrike" cap="none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he light </a:t>
            </a:r>
            <a:r>
              <a:rPr lang="en-US" sz="1200" dirty="0">
                <a:solidFill>
                  <a:srgbClr val="F15C2A"/>
                </a:solidFill>
              </a:rPr>
              <a:t>level increased</a:t>
            </a:r>
            <a:r>
              <a:rPr lang="ru-RU" sz="1200" dirty="0">
                <a:solidFill>
                  <a:srgbClr val="F15C2A"/>
                </a:solidFill>
              </a:rPr>
              <a:t> </a:t>
            </a:r>
            <a:r>
              <a:rPr lang="en-US" sz="1200" b="1" dirty="0">
                <a:solidFill>
                  <a:srgbClr val="F15C2A"/>
                </a:solidFill>
              </a:rPr>
              <a:t>3 times!</a:t>
            </a:r>
            <a:r>
              <a:rPr lang="en-US" sz="1200" b="1" u="none" strike="noStrike" cap="none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1" u="none" strike="noStrike" cap="none" dirty="0">
              <a:solidFill>
                <a:srgbClr val="F15C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Case Study: Lighting control system for a warehouse 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 Test at the warehouse</a:t>
            </a:r>
            <a:endParaRPr sz="18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666034" y="3378524"/>
            <a:ext cx="214980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dirty="0">
              <a:solidFill>
                <a:srgbClr val="333F48"/>
              </a:solidFill>
            </a:endParaRPr>
          </a:p>
          <a:p>
            <a:pPr algn="ctr"/>
            <a:endParaRPr lang="ru-RU" sz="1200" dirty="0">
              <a:solidFill>
                <a:srgbClr val="333F48"/>
              </a:solidFill>
            </a:endParaRPr>
          </a:p>
          <a:p>
            <a:pPr algn="ctr"/>
            <a:r>
              <a:rPr lang="en-US" dirty="0">
                <a:solidFill>
                  <a:srgbClr val="333F48"/>
                </a:solidFill>
              </a:rPr>
              <a:t>  </a:t>
            </a:r>
            <a:r>
              <a:rPr lang="ru-RU" dirty="0">
                <a:solidFill>
                  <a:srgbClr val="333F48"/>
                </a:solidFill>
              </a:rPr>
              <a:t>719 </a:t>
            </a:r>
            <a:r>
              <a:rPr lang="en-US" dirty="0">
                <a:solidFill>
                  <a:srgbClr val="333F48"/>
                </a:solidFill>
              </a:rPr>
              <a:t>000 000 m</a:t>
            </a:r>
            <a:r>
              <a:rPr lang="en-US" baseline="30000" dirty="0">
                <a:solidFill>
                  <a:srgbClr val="333F48"/>
                </a:solidFill>
              </a:rPr>
              <a:t>3 </a:t>
            </a:r>
            <a:r>
              <a:rPr lang="en-US" dirty="0">
                <a:solidFill>
                  <a:srgbClr val="333F48"/>
                </a:solidFill>
              </a:rPr>
              <a:t>refrigerated warehouse capacity in 51 countries!</a:t>
            </a:r>
            <a:endParaRPr lang="ru-RU" dirty="0">
              <a:solidFill>
                <a:srgbClr val="333F48"/>
              </a:solidFill>
            </a:endParaRPr>
          </a:p>
          <a:p>
            <a:pPr algn="ctr"/>
            <a:r>
              <a:rPr lang="en-US" sz="1200" dirty="0">
                <a:solidFill>
                  <a:srgbClr val="333F48"/>
                </a:solidFill>
              </a:rPr>
              <a:t>    </a:t>
            </a:r>
          </a:p>
          <a:p>
            <a:pPr algn="ctr"/>
            <a:endParaRPr lang="ru-RU" sz="1200" dirty="0">
              <a:solidFill>
                <a:srgbClr val="333F48"/>
              </a:solidFill>
            </a:endParaRPr>
          </a:p>
        </p:txBody>
      </p:sp>
      <p:sp>
        <p:nvSpPr>
          <p:cNvPr id="20" name="Google Shape;148;p19"/>
          <p:cNvSpPr/>
          <p:nvPr/>
        </p:nvSpPr>
        <p:spPr>
          <a:xfrm>
            <a:off x="56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Warehouses are the most profitable and fastest growing segment of the real estate market</a:t>
            </a:r>
            <a:endParaRPr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4911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Market</a:t>
            </a:r>
            <a:endParaRPr lang="ru-RU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2" name="Рисунок 21" descr="N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71552"/>
            <a:ext cx="2325104" cy="3286148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3342" y="4599310"/>
            <a:ext cx="26930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333F48"/>
                </a:solidFill>
              </a:rPr>
              <a:t>Very-narrow-alleys warehouses (VNA) with a height up to 22m</a:t>
            </a:r>
            <a:endParaRPr lang="ru-RU" dirty="0">
              <a:solidFill>
                <a:srgbClr val="333F48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857752" y="3372808"/>
            <a:ext cx="192882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333F48"/>
                </a:solidFill>
              </a:rPr>
              <a:t>Storage of vegetables and fruits (high humidity) </a:t>
            </a:r>
            <a:endParaRPr lang="ru-RU" dirty="0">
              <a:solidFill>
                <a:srgbClr val="333F48"/>
              </a:solidFill>
            </a:endParaRPr>
          </a:p>
        </p:txBody>
      </p:sp>
      <p:pic>
        <p:nvPicPr>
          <p:cNvPr id="30" name="Рисунок 29" descr="Склад Мобис об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071552"/>
            <a:ext cx="1911628" cy="2000264"/>
          </a:xfrm>
          <a:prstGeom prst="rect">
            <a:avLst/>
          </a:prstGeom>
        </p:spPr>
      </p:pic>
      <p:pic>
        <p:nvPicPr>
          <p:cNvPr id="31" name="Рисунок 30" descr="Fresh обре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071552"/>
            <a:ext cx="1916679" cy="2000264"/>
          </a:xfrm>
          <a:prstGeom prst="rect">
            <a:avLst/>
          </a:prstGeom>
        </p:spPr>
      </p:pic>
      <p:pic>
        <p:nvPicPr>
          <p:cNvPr id="32" name="Рисунок 31" descr="Холод склад об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1071552"/>
            <a:ext cx="1990725" cy="2000250"/>
          </a:xfrm>
          <a:prstGeom prst="rect">
            <a:avLst/>
          </a:prstGeom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858016" y="3369950"/>
            <a:ext cx="192882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333F48"/>
                </a:solidFill>
              </a:rPr>
              <a:t>Conventional  warehouses,</a:t>
            </a:r>
          </a:p>
          <a:p>
            <a:pPr algn="ctr"/>
            <a:r>
              <a:rPr lang="en-US" dirty="0">
                <a:solidFill>
                  <a:srgbClr val="333F48"/>
                </a:solidFill>
              </a:rPr>
              <a:t> 3-30m height</a:t>
            </a:r>
            <a:endParaRPr lang="ru-RU" sz="1400" dirty="0">
              <a:solidFill>
                <a:srgbClr val="333F48"/>
              </a:solidFill>
            </a:endParaRPr>
          </a:p>
        </p:txBody>
      </p:sp>
      <p:pic>
        <p:nvPicPr>
          <p:cNvPr id="34" name="Рисунок 33" descr="Fish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7245" y="1125898"/>
            <a:ext cx="1244587" cy="361708"/>
          </a:xfrm>
          <a:prstGeom prst="rect">
            <a:avLst/>
          </a:prstGeom>
        </p:spPr>
      </p:pic>
      <p:pic>
        <p:nvPicPr>
          <p:cNvPr id="35" name="Рисунок 34" descr="Овощ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3650" y="1166820"/>
            <a:ext cx="379750" cy="571504"/>
          </a:xfrm>
          <a:prstGeom prst="rect">
            <a:avLst/>
          </a:prstGeom>
        </p:spPr>
      </p:pic>
      <p:pic>
        <p:nvPicPr>
          <p:cNvPr id="17" name="Рисунок 16" descr="o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780" y="3860782"/>
            <a:ext cx="391675" cy="414804"/>
          </a:xfrm>
          <a:prstGeom prst="rect">
            <a:avLst/>
          </a:prstGeom>
        </p:spPr>
      </p:pic>
      <p:pic>
        <p:nvPicPr>
          <p:cNvPr id="25" name="Рисунок 24" descr="o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8620" y="2633962"/>
            <a:ext cx="391675" cy="414804"/>
          </a:xfrm>
          <a:prstGeom prst="rect">
            <a:avLst/>
          </a:prstGeom>
        </p:spPr>
      </p:pic>
      <p:pic>
        <p:nvPicPr>
          <p:cNvPr id="27" name="Рисунок 26" descr="o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740" y="2603482"/>
            <a:ext cx="391675" cy="414804"/>
          </a:xfrm>
          <a:prstGeom prst="rect">
            <a:avLst/>
          </a:prstGeom>
        </p:spPr>
      </p:pic>
      <p:pic>
        <p:nvPicPr>
          <p:cNvPr id="28" name="Рисунок 27" descr="o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8180" y="2595862"/>
            <a:ext cx="391675" cy="414804"/>
          </a:xfrm>
          <a:prstGeom prst="rect">
            <a:avLst/>
          </a:prstGeom>
        </p:spPr>
      </p:pic>
      <p:pic>
        <p:nvPicPr>
          <p:cNvPr id="29" name="Рисунок 28" descr="o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8080" y="4016930"/>
            <a:ext cx="391675" cy="414804"/>
          </a:xfrm>
          <a:prstGeom prst="rect">
            <a:avLst/>
          </a:prstGeom>
        </p:spPr>
      </p:pic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019552" y="4100456"/>
            <a:ext cx="135254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333F48"/>
                </a:solidFill>
              </a:rPr>
              <a:t>- Our market!</a:t>
            </a:r>
            <a:endParaRPr lang="ru-RU" dirty="0">
              <a:solidFill>
                <a:srgbClr val="333F4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5713" y="4548375"/>
            <a:ext cx="5561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rgbClr val="333F48"/>
                </a:solidFill>
              </a:rPr>
              <a:t>The sensor complies with the European Safety/Health standards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21511" y="4801747"/>
            <a:ext cx="28985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000" dirty="0">
                <a:solidFill>
                  <a:srgbClr val="333F48"/>
                </a:solidFill>
              </a:rPr>
              <a:t>(EN 62311 2008, EN 62368-1 2014 + AC:2015)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20" name="Google Shape;148;p19"/>
          <p:cNvSpPr/>
          <p:nvPr/>
        </p:nvSpPr>
        <p:spPr>
          <a:xfrm>
            <a:off x="56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Market  with significant advantages for our sensors</a:t>
            </a:r>
            <a:endParaRPr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4911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Market</a:t>
            </a:r>
            <a:endParaRPr lang="ru-RU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3168" y="1136435"/>
            <a:ext cx="255212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endParaRPr lang="ru-RU" sz="1800" b="1" dirty="0">
              <a:solidFill>
                <a:srgbClr val="333F48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500" dirty="0">
                <a:solidFill>
                  <a:srgbClr val="333F48"/>
                </a:solidFill>
              </a:rPr>
              <a:t>The PIR sensors of our competitors can’t detect a person if the ambient temperature inside the warehouse is about +30</a:t>
            </a:r>
            <a:r>
              <a:rPr lang="en-US" sz="1500" baseline="30000" dirty="0">
                <a:solidFill>
                  <a:srgbClr val="333F48"/>
                </a:solidFill>
              </a:rPr>
              <a:t>o</a:t>
            </a:r>
            <a:r>
              <a:rPr lang="en-US" sz="1500" dirty="0">
                <a:solidFill>
                  <a:srgbClr val="333F48"/>
                </a:solidFill>
              </a:rPr>
              <a:t>C</a:t>
            </a:r>
          </a:p>
        </p:txBody>
      </p:sp>
      <p:pic>
        <p:nvPicPr>
          <p:cNvPr id="42" name="Рисунок 41" descr="Температурные пояса Земли Eng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0" y="988607"/>
            <a:ext cx="5711587" cy="293792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6007" y="1805735"/>
            <a:ext cx="5663821" cy="12737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92234" y="1786975"/>
            <a:ext cx="1178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0000"/>
                </a:solidFill>
              </a:rPr>
              <a:t>Subtropics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27882" y="2430696"/>
            <a:ext cx="814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rgbClr val="C00000"/>
                </a:solidFill>
              </a:rPr>
              <a:t>Tropics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66610" y="2806014"/>
            <a:ext cx="1178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0000"/>
                </a:solidFill>
              </a:rPr>
              <a:t>Subtropics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33673" y="2057651"/>
            <a:ext cx="771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rgbClr val="C00000"/>
                </a:solidFill>
              </a:rPr>
              <a:t>Tropics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H="1">
            <a:off x="63654" y="2427302"/>
            <a:ext cx="1276060" cy="16002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810996" y="4117645"/>
            <a:ext cx="36212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500" dirty="0">
                <a:solidFill>
                  <a:srgbClr val="333F48"/>
                </a:solidFill>
              </a:rPr>
              <a:t>uses radar motion detection technology, which doesn’t depend on temperature, humidity and drafts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517640" y="99849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333F48"/>
                </a:solidFill>
              </a:rPr>
              <a:t>Why? </a:t>
            </a:r>
            <a:endParaRPr lang="ru-RU" sz="2000" b="1" dirty="0">
              <a:solidFill>
                <a:srgbClr val="333F48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8414" y="4071515"/>
            <a:ext cx="1846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333F48"/>
                </a:solidFill>
              </a:rPr>
              <a:t>Our sensor</a:t>
            </a:r>
            <a:endParaRPr lang="ru-RU" sz="2000" b="1" dirty="0">
              <a:solidFill>
                <a:srgbClr val="333F48"/>
              </a:solidFill>
            </a:endParaRPr>
          </a:p>
        </p:txBody>
      </p:sp>
      <p:pic>
        <p:nvPicPr>
          <p:cNvPr id="18" name="Рисунок 17" descr="motion-sensor-icon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80" y="4452626"/>
            <a:ext cx="447796" cy="446921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rot="5400000" flipH="1" flipV="1">
            <a:off x="1221716" y="2754747"/>
            <a:ext cx="1451144" cy="11687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151" y="3643952"/>
            <a:ext cx="511895" cy="542123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rot="10800000" flipV="1">
            <a:off x="5022380" y="1890215"/>
            <a:ext cx="1241943" cy="6141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5192975" y="1856095"/>
            <a:ext cx="1044052" cy="7506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error-transparent-background-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224" y="1630053"/>
            <a:ext cx="524223" cy="524223"/>
          </a:xfrm>
          <a:prstGeom prst="rect">
            <a:avLst/>
          </a:prstGeom>
        </p:spPr>
      </p:pic>
      <p:pic>
        <p:nvPicPr>
          <p:cNvPr id="45" name="Рисунок 44" descr="ПИР и температура окр среды PI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594" y="3009332"/>
            <a:ext cx="2310748" cy="1992573"/>
          </a:xfrm>
          <a:prstGeom prst="rect">
            <a:avLst/>
          </a:prstGeom>
        </p:spPr>
      </p:pic>
      <p:pic>
        <p:nvPicPr>
          <p:cNvPr id="46" name="Рисунок 45" descr="error-transparent-background-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340" y="4621189"/>
            <a:ext cx="303584" cy="303584"/>
          </a:xfrm>
          <a:prstGeom prst="rect">
            <a:avLst/>
          </a:prstGeom>
        </p:spPr>
      </p:pic>
      <p:pic>
        <p:nvPicPr>
          <p:cNvPr id="49" name="Рисунок 48" descr="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973" y="4628868"/>
            <a:ext cx="281361" cy="297976"/>
          </a:xfrm>
          <a:prstGeom prst="rect">
            <a:avLst/>
          </a:prstGeom>
        </p:spPr>
      </p:pic>
      <p:pic>
        <p:nvPicPr>
          <p:cNvPr id="50" name="Рисунок 49" descr="BEG PI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8858" y="2700254"/>
            <a:ext cx="275901" cy="210604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>
            <a:stCxn id="50" idx="1"/>
          </p:cNvCxnSpPr>
          <p:nvPr/>
        </p:nvCxnSpPr>
        <p:spPr>
          <a:xfrm rot="10800000" flipV="1">
            <a:off x="6598696" y="2805555"/>
            <a:ext cx="1000163" cy="196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0" idx="3"/>
          </p:cNvCxnSpPr>
          <p:nvPr/>
        </p:nvCxnSpPr>
        <p:spPr>
          <a:xfrm>
            <a:off x="7874759" y="2805556"/>
            <a:ext cx="1030405" cy="196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pic>
        <p:nvPicPr>
          <p:cNvPr id="248" name="Google Shape;248;p29" descr="Недостатки ПИР_E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68" y="641799"/>
            <a:ext cx="8358246" cy="287681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Main disadvantages of infrared motion sensors</a:t>
            </a: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4414688" y="3858750"/>
            <a:ext cx="2071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33F48"/>
                </a:solidFill>
              </a:rPr>
              <a:t>Have problems with </a:t>
            </a:r>
            <a:r>
              <a:rPr lang="en-US" sz="12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movement directed to and from the sensor (</a:t>
            </a:r>
            <a:r>
              <a:rPr lang="en-US" sz="1200" b="1" dirty="0">
                <a:solidFill>
                  <a:srgbClr val="333F48"/>
                </a:solidFill>
              </a:rPr>
              <a:t>30% reduction of the coverage area</a:t>
            </a:r>
            <a:r>
              <a:rPr lang="en-US" sz="12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666163" y="3678645"/>
            <a:ext cx="16488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333F48"/>
                </a:solidFill>
              </a:rPr>
              <a:t>React</a:t>
            </a:r>
            <a:r>
              <a:rPr lang="en-US" sz="12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to the difference</a:t>
            </a:r>
            <a:r>
              <a:rPr lang="en-US" sz="1200" dirty="0">
                <a:solidFill>
                  <a:srgbClr val="333F48"/>
                </a:solidFill>
              </a:rPr>
              <a:t> </a:t>
            </a:r>
            <a:r>
              <a:rPr lang="en-US" sz="12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in the temperature</a:t>
            </a:r>
            <a:r>
              <a:rPr lang="en-US" sz="1200" dirty="0">
                <a:solidFill>
                  <a:srgbClr val="333F48"/>
                </a:solidFill>
              </a:rPr>
              <a:t>, </a:t>
            </a:r>
            <a:r>
              <a:rPr lang="en-US" sz="1200" b="1" dirty="0">
                <a:solidFill>
                  <a:srgbClr val="333F48"/>
                </a:solidFill>
              </a:rPr>
              <a:t>not to the motion itself</a:t>
            </a:r>
            <a:endParaRPr sz="1200" b="1">
              <a:solidFill>
                <a:srgbClr val="333F48"/>
              </a:solidFill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2414288" y="3858750"/>
            <a:ext cx="2000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33F48"/>
                </a:solidFill>
              </a:rPr>
              <a:t>HVAC systems can cause </a:t>
            </a:r>
            <a:r>
              <a:rPr lang="en-US" sz="1200" b="1" dirty="0">
                <a:solidFill>
                  <a:srgbClr val="333F48"/>
                </a:solidFill>
              </a:rPr>
              <a:t>false triggering</a:t>
            </a:r>
            <a:r>
              <a:rPr lang="en-US" sz="1200" dirty="0">
                <a:solidFill>
                  <a:srgbClr val="333F48"/>
                </a:solidFill>
              </a:rPr>
              <a:t>.</a:t>
            </a:r>
            <a:endParaRPr sz="1200">
              <a:solidFill>
                <a:srgbClr val="333F4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33F48"/>
                </a:solidFill>
              </a:rPr>
              <a:t>Hot weather might </a:t>
            </a:r>
            <a:r>
              <a:rPr lang="en-US" sz="1200" b="1" dirty="0">
                <a:solidFill>
                  <a:srgbClr val="333F48"/>
                </a:solidFill>
              </a:rPr>
              <a:t>halt</a:t>
            </a:r>
            <a:r>
              <a:rPr lang="en-US" sz="1200" dirty="0">
                <a:solidFill>
                  <a:srgbClr val="333F48"/>
                </a:solidFill>
              </a:rPr>
              <a:t> infrared motion sensor </a:t>
            </a:r>
            <a:r>
              <a:rPr lang="en-US" sz="1200" b="1" dirty="0">
                <a:solidFill>
                  <a:srgbClr val="333F48"/>
                </a:solidFill>
              </a:rPr>
              <a:t>operation</a:t>
            </a:r>
            <a:r>
              <a:rPr lang="en-US" sz="1200" dirty="0">
                <a:solidFill>
                  <a:srgbClr val="333F48"/>
                </a:solidFill>
              </a:rPr>
              <a:t>.</a:t>
            </a:r>
            <a:endParaRPr sz="12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6557688" y="3865110"/>
            <a:ext cx="2071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33F48"/>
                </a:solidFill>
              </a:rPr>
              <a:t>H</a:t>
            </a:r>
            <a:r>
              <a:rPr lang="en-US" sz="12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ave </a:t>
            </a:r>
            <a:r>
              <a:rPr lang="en-US" sz="1200" b="1" dirty="0">
                <a:solidFill>
                  <a:srgbClr val="333F48"/>
                </a:solidFill>
              </a:rPr>
              <a:t>dead zones of several meters</a:t>
            </a:r>
            <a:r>
              <a:rPr lang="en-US" sz="12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and therefore require a long off-time delay </a:t>
            </a:r>
            <a:endParaRPr sz="1200" b="1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pic>
        <p:nvPicPr>
          <p:cNvPr id="37" name="Рисунок 36" descr="Энергосбер 7мин-10 мин Eng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93" y="2770836"/>
            <a:ext cx="3596188" cy="226621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112042" y="2825701"/>
            <a:ext cx="2921955" cy="21420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E38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MW vs 2xPIR корр-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99" y="701720"/>
            <a:ext cx="4120311" cy="1853221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78924" y="4156117"/>
            <a:ext cx="296507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ru-RU" sz="1600" dirty="0">
                <a:solidFill>
                  <a:srgbClr val="333F48"/>
                </a:solidFill>
              </a:rPr>
              <a:t>       </a:t>
            </a:r>
          </a:p>
          <a:p>
            <a:pPr marL="342900" indent="-342900"/>
            <a:endParaRPr lang="en-US" sz="1600" dirty="0">
              <a:solidFill>
                <a:srgbClr val="333F48"/>
              </a:solidFill>
            </a:endParaRPr>
          </a:p>
          <a:p>
            <a:r>
              <a:rPr lang="en-US" sz="1800" dirty="0">
                <a:solidFill>
                  <a:srgbClr val="333F48"/>
                </a:solidFill>
              </a:rPr>
              <a:t>Saving 20-30%</a:t>
            </a:r>
          </a:p>
          <a:p>
            <a:r>
              <a:rPr lang="en-US" sz="1200" dirty="0">
                <a:solidFill>
                  <a:srgbClr val="333F48"/>
                </a:solidFill>
              </a:rPr>
              <a:t>Payback period 2 - 5 year</a:t>
            </a:r>
            <a:endParaRPr lang="ru-RU" sz="1200" dirty="0">
              <a:solidFill>
                <a:srgbClr val="333F48"/>
              </a:solidFill>
            </a:endParaRPr>
          </a:p>
          <a:p>
            <a:pPr marL="342900" indent="-342900"/>
            <a:r>
              <a:rPr lang="ru-RU" sz="1200" dirty="0">
                <a:solidFill>
                  <a:srgbClr val="333F48"/>
                </a:solidFill>
              </a:rPr>
              <a:t>(</a:t>
            </a:r>
            <a:r>
              <a:rPr lang="en-US" sz="1200" dirty="0">
                <a:solidFill>
                  <a:srgbClr val="333F48"/>
                </a:solidFill>
              </a:rPr>
              <a:t>the lighting would still working for </a:t>
            </a:r>
          </a:p>
          <a:p>
            <a:pPr marL="342900" indent="-342900"/>
            <a:r>
              <a:rPr lang="en-US" sz="1200" dirty="0">
                <a:solidFill>
                  <a:srgbClr val="333F48"/>
                </a:solidFill>
              </a:rPr>
              <a:t>10 minutes in an empty alley</a:t>
            </a:r>
            <a:r>
              <a:rPr lang="ru-RU" sz="1200" dirty="0">
                <a:solidFill>
                  <a:srgbClr val="333F48"/>
                </a:solidFill>
              </a:rPr>
              <a:t>)</a:t>
            </a:r>
          </a:p>
          <a:p>
            <a:pPr marL="342900" indent="-342900"/>
            <a:endParaRPr lang="ru-RU" sz="1600" dirty="0">
              <a:solidFill>
                <a:srgbClr val="333F48"/>
              </a:solidFill>
            </a:endParaRPr>
          </a:p>
          <a:p>
            <a:r>
              <a:rPr lang="ru-RU" sz="1600" dirty="0">
                <a:solidFill>
                  <a:srgbClr val="333F48"/>
                </a:solidFill>
              </a:rPr>
              <a:t> </a:t>
            </a:r>
          </a:p>
        </p:txBody>
      </p:sp>
      <p:sp>
        <p:nvSpPr>
          <p:cNvPr id="18" name="Google Shape;148;p19"/>
          <p:cNvSpPr/>
          <p:nvPr/>
        </p:nvSpPr>
        <p:spPr>
          <a:xfrm>
            <a:off x="56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How do competitors solve this problem?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911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Gotham Pro" pitchFamily="50" charset="0"/>
              </a:rPr>
              <a:t>Competitors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480" y="3966670"/>
            <a:ext cx="8572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Штайне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479" y="4142834"/>
            <a:ext cx="654134" cy="508536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2177" y="4730143"/>
            <a:ext cx="1405218" cy="2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333F48"/>
                </a:solidFill>
              </a:rPr>
              <a:t>Competitors</a:t>
            </a:r>
            <a:endParaRPr lang="ru-RU" dirty="0">
              <a:solidFill>
                <a:srgbClr val="333F48"/>
              </a:solidFill>
            </a:endParaRPr>
          </a:p>
        </p:txBody>
      </p:sp>
      <p:pic>
        <p:nvPicPr>
          <p:cNvPr id="13" name="Рисунок 12" descr="BEG P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543" y="4249272"/>
            <a:ext cx="436089" cy="332881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52632" y="3514475"/>
            <a:ext cx="830229" cy="2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333F48"/>
                </a:solidFill>
              </a:rPr>
              <a:t>К2150</a:t>
            </a:r>
          </a:p>
        </p:txBody>
      </p:sp>
      <p:pic>
        <p:nvPicPr>
          <p:cNvPr id="23" name="Рисунок 22" descr="датчик размывка_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73" y="2554814"/>
            <a:ext cx="945001" cy="989298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1707774" y="3032312"/>
            <a:ext cx="282388" cy="221876"/>
          </a:xfrm>
          <a:prstGeom prst="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32426" y="4334436"/>
            <a:ext cx="282388" cy="221876"/>
          </a:xfrm>
          <a:prstGeom prst="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786258" y="3084365"/>
            <a:ext cx="282388" cy="221876"/>
          </a:xfrm>
          <a:prstGeom prst="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5763691" y="4325473"/>
            <a:ext cx="282388" cy="221876"/>
          </a:xfrm>
          <a:prstGeom prst="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184702" y="3116500"/>
            <a:ext cx="2522263" cy="2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dirty="0">
                <a:solidFill>
                  <a:srgbClr val="333F48"/>
                </a:solidFill>
              </a:rPr>
              <a:t>Saving 60-80%</a:t>
            </a:r>
          </a:p>
          <a:p>
            <a:r>
              <a:rPr lang="en-US" sz="1200" dirty="0">
                <a:solidFill>
                  <a:srgbClr val="333F48"/>
                </a:solidFill>
              </a:rPr>
              <a:t>Payback period 0.5 -1 year</a:t>
            </a:r>
            <a:endParaRPr lang="ru-RU" sz="1200" dirty="0">
              <a:solidFill>
                <a:srgbClr val="333F48"/>
              </a:solidFill>
            </a:endParaRPr>
          </a:p>
        </p:txBody>
      </p:sp>
      <p:sp>
        <p:nvSpPr>
          <p:cNvPr id="32" name="Google Shape;148;p19"/>
          <p:cNvSpPr/>
          <p:nvPr/>
        </p:nvSpPr>
        <p:spPr>
          <a:xfrm>
            <a:off x="6112042" y="2436124"/>
            <a:ext cx="2936424" cy="525439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And how profitable is such automation for a customer?</a:t>
            </a:r>
            <a:endParaRPr sz="16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0800000" flipH="1">
            <a:off x="6112041" y="3764167"/>
            <a:ext cx="2921955" cy="1588"/>
          </a:xfrm>
          <a:prstGeom prst="line">
            <a:avLst/>
          </a:prstGeom>
          <a:ln w="3175">
            <a:solidFill>
              <a:srgbClr val="E38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датчик размывка_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20826" y="2926759"/>
            <a:ext cx="599166" cy="627252"/>
          </a:xfrm>
          <a:prstGeom prst="rect">
            <a:avLst/>
          </a:prstGeom>
        </p:spPr>
      </p:pic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7846014" y="4676748"/>
            <a:ext cx="1175158" cy="2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Competitors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8381902" y="3530397"/>
            <a:ext cx="632448" cy="2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К2150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490760" y="1462925"/>
            <a:ext cx="4653240" cy="3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333F48"/>
                </a:solidFill>
              </a:rPr>
              <a:t> If the height of the warehouse does not exceed 14m, they use a scheme with two sensors (PIR) – at the beginning and at the end of the alley + a long time delay (usually 10 minutes)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rgbClr val="333F48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333F48"/>
                </a:solidFill>
              </a:rPr>
              <a:t> No solutions, if the warehouse is higher than 14m</a:t>
            </a:r>
            <a:endParaRPr lang="ru-RU" dirty="0">
              <a:solidFill>
                <a:srgbClr val="333F4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41521" y="1418667"/>
            <a:ext cx="652853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700" dirty="0">
                <a:solidFill>
                  <a:srgbClr val="333F48"/>
                </a:solidFill>
              </a:rPr>
              <a:t>Our know-how is a special mathematical signal processing inside sensor's microprocessor, that increases operation range from 25 meters up to 80 and even more</a:t>
            </a:r>
            <a:endParaRPr lang="ru-RU" sz="1700" dirty="0">
              <a:solidFill>
                <a:srgbClr val="333F48"/>
              </a:solidFill>
            </a:endParaRPr>
          </a:p>
        </p:txBody>
      </p:sp>
      <p:sp>
        <p:nvSpPr>
          <p:cNvPr id="18" name="Google Shape;148;p19"/>
          <p:cNvSpPr/>
          <p:nvPr/>
        </p:nvSpPr>
        <p:spPr>
          <a:xfrm>
            <a:off x="56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Our core advantages</a:t>
            </a:r>
            <a:endParaRPr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9005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itchFamily="34" charset="0"/>
                <a:cs typeface="Gotham Pro" pitchFamily="50" charset="0"/>
              </a:rPr>
              <a:t>Технология</a:t>
            </a:r>
          </a:p>
        </p:txBody>
      </p:sp>
      <p:pic>
        <p:nvPicPr>
          <p:cNvPr id="10" name="Рисунок 9" descr="Спектр в презентацию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" y="1014608"/>
            <a:ext cx="2131360" cy="1363015"/>
          </a:xfrm>
          <a:prstGeom prst="rect">
            <a:avLst/>
          </a:prstGeom>
        </p:spPr>
      </p:pic>
      <p:pic>
        <p:nvPicPr>
          <p:cNvPr id="22" name="Рисунок 21" descr="МВ против Конкур в склада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985" y="2714442"/>
            <a:ext cx="3599236" cy="2412806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769290" y="2505837"/>
            <a:ext cx="236297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333F48"/>
                </a:solidFill>
              </a:rPr>
              <a:t>Comparison </a:t>
            </a:r>
            <a:r>
              <a:rPr lang="en-US" dirty="0">
                <a:solidFill>
                  <a:srgbClr val="FF0000"/>
                </a:solidFill>
              </a:rPr>
              <a:t>K2150</a:t>
            </a:r>
            <a:r>
              <a:rPr lang="en-US" dirty="0">
                <a:solidFill>
                  <a:srgbClr val="333F48"/>
                </a:solidFill>
              </a:rPr>
              <a:t> with </a:t>
            </a:r>
            <a:r>
              <a:rPr lang="en-US" dirty="0">
                <a:solidFill>
                  <a:srgbClr val="00B0F0"/>
                </a:solidFill>
              </a:rPr>
              <a:t>competitors</a:t>
            </a:r>
            <a:r>
              <a:rPr lang="en-US" dirty="0">
                <a:solidFill>
                  <a:srgbClr val="333F48"/>
                </a:solidFill>
              </a:rPr>
              <a:t> in warehouses</a:t>
            </a:r>
            <a:endParaRPr lang="ru-RU" dirty="0">
              <a:solidFill>
                <a:srgbClr val="333F48"/>
              </a:solidFill>
            </a:endParaRPr>
          </a:p>
        </p:txBody>
      </p:sp>
      <p:pic>
        <p:nvPicPr>
          <p:cNvPr id="12" name="Рисунок 11" descr="Верх презентац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3" name="Google Shape;115;p16"/>
          <p:cNvSpPr/>
          <p:nvPr/>
        </p:nvSpPr>
        <p:spPr>
          <a:xfrm>
            <a:off x="714298" y="52292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Technology</a:t>
            </a: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Google Shape;366;p39"/>
          <p:cNvSpPr/>
          <p:nvPr/>
        </p:nvSpPr>
        <p:spPr>
          <a:xfrm>
            <a:off x="893927" y="4285523"/>
            <a:ext cx="3753133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500" dirty="0">
                <a:solidFill>
                  <a:srgbClr val="333F48"/>
                </a:solidFill>
              </a:rPr>
              <a:t> Progressive microwave-radar technology instead of passive infrared one</a:t>
            </a:r>
          </a:p>
        </p:txBody>
      </p:sp>
      <p:pic>
        <p:nvPicPr>
          <p:cNvPr id="26" name="Рисунок 25" descr="motion-sensor-icon-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44" y="4302500"/>
            <a:ext cx="614149" cy="612949"/>
          </a:xfrm>
          <a:prstGeom prst="rect">
            <a:avLst/>
          </a:prstGeom>
        </p:spPr>
      </p:pic>
      <p:pic>
        <p:nvPicPr>
          <p:cNvPr id="28" name="Рисунок 27" descr="Мы и конкур 25-80м Eng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29" y="2601058"/>
            <a:ext cx="4773747" cy="127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graphicFrame>
        <p:nvGraphicFramePr>
          <p:cNvPr id="292" name="Google Shape;292;p32"/>
          <p:cNvGraphicFramePr/>
          <p:nvPr>
            <p:extLst>
              <p:ext uri="{D42A27DB-BD31-4B8C-83A1-F6EECF244321}">
                <p14:modId xmlns:p14="http://schemas.microsoft.com/office/powerpoint/2010/main" val="2133833159"/>
              </p:ext>
            </p:extLst>
          </p:nvPr>
        </p:nvGraphicFramePr>
        <p:xfrm>
          <a:off x="321446" y="846658"/>
          <a:ext cx="8501125" cy="4024175"/>
        </p:xfrm>
        <a:graphic>
          <a:graphicData uri="http://schemas.openxmlformats.org/drawingml/2006/table">
            <a:tbl>
              <a:tblPr firstRow="1" bandRow="1">
                <a:noFill/>
                <a:tableStyleId>{6A4A8C46-54EF-49D3-985C-984110413DD3}</a:tableStyleId>
              </a:tblPr>
              <a:tblGrid>
                <a:gridCol w="521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Characteristics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5C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Competitors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5C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К2150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5C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Maximum installation height in the warehouses, m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12 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30+ 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The length of the sensitivity zone in the warehouse alley, m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85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Sensitivity area, sq. m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120-400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3000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Relay output and smooth light dimming output in one sensor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Yes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Can be mounted on the wall and on the ceiling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No, only</a:t>
                      </a:r>
                      <a:r>
                        <a:rPr lang="ru-RU" sz="1200" dirty="0"/>
                        <a:t> </a:t>
                      </a:r>
                      <a:r>
                        <a:rPr lang="en-US" sz="1200" dirty="0"/>
                        <a:t>on the ceiling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Yes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Can be integrated with security alarm systems, IP-cameras, BMS, Automated Process Control Systems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No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Yes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Operating temperature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-10…+65 °C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-30…+65 °C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Can operate in cold storages  -30*С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No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Yes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Can run directly from solar cells</a:t>
                      </a:r>
                      <a:r>
                        <a:rPr lang="ru-RU" sz="1200" dirty="0"/>
                        <a:t> 12</a:t>
                      </a:r>
                      <a:r>
                        <a:rPr lang="en-US" sz="1200" dirty="0"/>
                        <a:t>VDC, without converters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No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Yes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Enclosure protection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IP54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IP65, IP67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The payback period, in years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2 - 5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4" name="Google Shape;294;p32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How motion sensor К2150 is different from its competitors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13" name="Google Shape;113;p16"/>
          <p:cNvSpPr/>
          <p:nvPr/>
        </p:nvSpPr>
        <p:spPr>
          <a:xfrm>
            <a:off x="2981808" y="2224295"/>
            <a:ext cx="614172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rgbClr val="FFFFFF"/>
              </a:highlight>
            </a:endParaRP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Detects a person at a distance of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80m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on an area of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3000 </a:t>
            </a:r>
            <a:r>
              <a:rPr lang="en-US" sz="1500" b="1" dirty="0" err="1">
                <a:solidFill>
                  <a:srgbClr val="333F48"/>
                </a:solidFill>
                <a:highlight>
                  <a:srgbClr val="FFFFFF"/>
                </a:highlight>
              </a:rPr>
              <a:t>sq.m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!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 </a:t>
            </a:r>
            <a:r>
              <a:rPr lang="en-US" sz="1500" b="1" dirty="0">
                <a:solidFill>
                  <a:srgbClr val="C00000"/>
                </a:solidFill>
                <a:highlight>
                  <a:srgbClr val="FFFFFF"/>
                </a:highlight>
              </a:rPr>
              <a:t>*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 </a:t>
            </a:r>
            <a:endParaRPr lang="en-US" sz="1500" b="1" dirty="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Suitable for warehouses with a height of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 3 to 30</a:t>
            </a:r>
            <a:r>
              <a:rPr lang="en-US" sz="1500" b="1" dirty="0">
                <a:solidFill>
                  <a:srgbClr val="C00000"/>
                </a:solidFill>
                <a:highlight>
                  <a:srgbClr val="FFFFFF"/>
                </a:highlight>
              </a:rPr>
              <a:t>+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 m! </a:t>
            </a:r>
            <a:r>
              <a:rPr lang="en-US" sz="1500" b="1" dirty="0">
                <a:solidFill>
                  <a:srgbClr val="C00000"/>
                </a:solidFill>
                <a:highlight>
                  <a:srgbClr val="FFFFFF"/>
                </a:highlight>
              </a:rPr>
              <a:t>*</a:t>
            </a:r>
            <a:endParaRPr sz="1500" b="1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be used in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cooling, freezing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warehouses</a:t>
            </a:r>
            <a:r>
              <a:rPr lang="en-US" sz="1500" dirty="0">
                <a:solidFill>
                  <a:srgbClr val="C00000"/>
                </a:solidFill>
                <a:highlight>
                  <a:srgbClr val="FFFFFF"/>
                </a:highlight>
              </a:rPr>
              <a:t> </a:t>
            </a:r>
            <a:r>
              <a:rPr lang="en-US" sz="1500" b="1" dirty="0">
                <a:solidFill>
                  <a:srgbClr val="C00000"/>
                </a:solidFill>
                <a:highlight>
                  <a:srgbClr val="FFFFFF"/>
                </a:highlight>
              </a:rPr>
              <a:t>*</a:t>
            </a:r>
            <a:endParaRPr sz="1500" b="1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be used in special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high humidity warehouses </a:t>
            </a:r>
            <a:r>
              <a:rPr lang="en-US" sz="1500" b="1" dirty="0">
                <a:solidFill>
                  <a:srgbClr val="C00000"/>
                </a:solidFill>
                <a:highlight>
                  <a:srgbClr val="FFFFFF"/>
                </a:highlight>
              </a:rPr>
              <a:t>*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Can reliably operates in warehouses located in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hot climate </a:t>
            </a:r>
            <a:r>
              <a:rPr lang="en-US" sz="1500" b="1" dirty="0">
                <a:solidFill>
                  <a:srgbClr val="F15C2A"/>
                </a:solidFill>
                <a:highlight>
                  <a:srgbClr val="FFFFFF"/>
                </a:highlight>
              </a:rPr>
              <a:t>*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 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regions</a:t>
            </a:r>
            <a:endParaRPr sz="1500">
              <a:solidFill>
                <a:srgbClr val="333F48"/>
              </a:solidFill>
              <a:highlight>
                <a:srgbClr val="FFFFFF"/>
              </a:highlight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Can be integrated with the 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security alarm system or IP-cameras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All-weather design, small dimensions 125x80x40 mm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Included in the portfolio of “1000 Solutions to Protect the Environment in a </a:t>
            </a:r>
            <a:r>
              <a:rPr lang="en-US" sz="1500" b="1" dirty="0">
                <a:solidFill>
                  <a:srgbClr val="333F48"/>
                </a:solidFill>
              </a:rPr>
              <a:t>profitable</a:t>
            </a:r>
            <a:r>
              <a:rPr lang="en-US" sz="1500" dirty="0">
                <a:solidFill>
                  <a:srgbClr val="333F48"/>
                </a:solidFill>
              </a:rPr>
              <a:t> way” of </a:t>
            </a:r>
            <a:r>
              <a:rPr lang="en-US" sz="1500" dirty="0" err="1">
                <a:solidFill>
                  <a:srgbClr val="333F48"/>
                </a:solidFill>
              </a:rPr>
              <a:t>Solarimpulse</a:t>
            </a:r>
            <a:r>
              <a:rPr lang="en-US" sz="1500" dirty="0">
                <a:solidFill>
                  <a:srgbClr val="333F48"/>
                </a:solidFill>
              </a:rPr>
              <a:t> Foundation, Switzerland. 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endParaRPr sz="1500">
              <a:solidFill>
                <a:srgbClr val="333F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К2150 occupancy detector overview</a:t>
            </a: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Main benefits: </a:t>
            </a:r>
            <a:endParaRPr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Рисунок 6" descr="K2150 occupancy sens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3320"/>
            <a:ext cx="2789110" cy="29198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9200" y="4505742"/>
            <a:ext cx="37513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highlight>
                  <a:srgbClr val="FFFFFF"/>
                </a:highlight>
              </a:rPr>
              <a:t>*</a:t>
            </a:r>
            <a:r>
              <a:rPr lang="en-US" sz="1500" dirty="0">
                <a:solidFill>
                  <a:srgbClr val="C00000"/>
                </a:solidFill>
                <a:highlight>
                  <a:srgbClr val="FFFFFF"/>
                </a:highlight>
              </a:rPr>
              <a:t> - the unique advantages for warehouses</a:t>
            </a:r>
            <a:endParaRPr lang="ru-RU" sz="1500" dirty="0">
              <a:solidFill>
                <a:srgbClr val="C00000"/>
              </a:solidFill>
            </a:endParaRPr>
          </a:p>
        </p:txBody>
      </p:sp>
      <p:pic>
        <p:nvPicPr>
          <p:cNvPr id="9" name="Google Shape;104;p15" descr="SiF_LABEL_LOGO_MEMBERS_JULY_2018_RV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272" y="1060425"/>
            <a:ext cx="953076" cy="96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pic>
        <p:nvPicPr>
          <p:cNvPr id="8" name="Рисунок 7" descr="Зона потолок нов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08" y="1142238"/>
            <a:ext cx="3174492" cy="2155160"/>
          </a:xfrm>
          <a:prstGeom prst="rect">
            <a:avLst/>
          </a:prstGeom>
        </p:spPr>
      </p:pic>
      <p:sp>
        <p:nvSpPr>
          <p:cNvPr id="155" name="Google Shape;155;p20"/>
          <p:cNvSpPr/>
          <p:nvPr/>
        </p:nvSpPr>
        <p:spPr>
          <a:xfrm>
            <a:off x="6049165" y="1174170"/>
            <a:ext cx="28575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F48"/>
                </a:solidFill>
              </a:rPr>
              <a:t>The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length</a:t>
            </a:r>
            <a:r>
              <a:rPr lang="en-US" dirty="0">
                <a:solidFill>
                  <a:srgbClr val="333F48"/>
                </a:solidFill>
              </a:rPr>
              <a:t> of the К2150 sensor’s sensitive area depends on the installation height H (person’s movement tracing!).</a:t>
            </a:r>
            <a:endParaRPr lang="ru-RU" dirty="0">
              <a:solidFill>
                <a:srgbClr val="333F48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К2150 sensitivity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0" y="538006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Sensor’s sensitive area when installed on a ceiling</a:t>
            </a:r>
          </a:p>
        </p:txBody>
      </p:sp>
      <p:pic>
        <p:nvPicPr>
          <p:cNvPr id="1026" name="Picture 2" descr="G:\Наши изделия\MW-sensor\Рисунки и пр. в паспорт\Таблица высота-дальность 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579" y="1453515"/>
            <a:ext cx="1696402" cy="12824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5821" y="3583722"/>
            <a:ext cx="4286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F48"/>
                </a:solidFill>
              </a:rPr>
              <a:t>The best detection range results in warehouses:</a:t>
            </a:r>
            <a:endParaRPr lang="ru-RU" b="1" dirty="0">
              <a:solidFill>
                <a:srgbClr val="333F4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640" y="3947398"/>
            <a:ext cx="832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rgbClr val="333F48"/>
                </a:solidFill>
              </a:rPr>
              <a:t> 2018: VNA warehouse with a </a:t>
            </a:r>
            <a:r>
              <a:rPr lang="en-US" sz="1200" b="1" dirty="0">
                <a:solidFill>
                  <a:srgbClr val="F15C2A"/>
                </a:solidFill>
              </a:rPr>
              <a:t>height of 18m </a:t>
            </a:r>
            <a:r>
              <a:rPr lang="en-US" sz="1200" dirty="0">
                <a:solidFill>
                  <a:srgbClr val="333F48"/>
                </a:solidFill>
              </a:rPr>
              <a:t>- one sensor in the aisle </a:t>
            </a:r>
            <a:r>
              <a:rPr lang="en-US" sz="1200" b="1" dirty="0">
                <a:solidFill>
                  <a:srgbClr val="F15C2A"/>
                </a:solidFill>
              </a:rPr>
              <a:t>84m long</a:t>
            </a:r>
            <a:r>
              <a:rPr lang="en-US" sz="1200" b="1" dirty="0">
                <a:solidFill>
                  <a:srgbClr val="333F48"/>
                </a:solidFill>
              </a:rPr>
              <a:t> </a:t>
            </a:r>
            <a:r>
              <a:rPr lang="en-US" sz="1200" dirty="0">
                <a:solidFill>
                  <a:srgbClr val="333F48"/>
                </a:solidFill>
              </a:rPr>
              <a:t>(human and loader detection) of the largest local medicines goods distributor</a:t>
            </a:r>
            <a:endParaRPr lang="en-US" sz="1200" dirty="0">
              <a:solidFill>
                <a:srgbClr val="FFC000"/>
              </a:solidFill>
            </a:endParaRPr>
          </a:p>
          <a:p>
            <a:endParaRPr lang="en-US" sz="1200" dirty="0">
              <a:solidFill>
                <a:srgbClr val="333F48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rgbClr val="333F48"/>
                </a:solidFill>
              </a:rPr>
              <a:t> 2018: VNA warehouse with a height of 15m - one sensor in the aisle </a:t>
            </a:r>
            <a:r>
              <a:rPr lang="en-US" sz="1200" b="1" dirty="0">
                <a:solidFill>
                  <a:srgbClr val="F15C2A"/>
                </a:solidFill>
              </a:rPr>
              <a:t>114m long</a:t>
            </a:r>
            <a:r>
              <a:rPr lang="en-US" sz="1200" b="1" dirty="0">
                <a:solidFill>
                  <a:srgbClr val="333F48"/>
                </a:solidFill>
              </a:rPr>
              <a:t> </a:t>
            </a:r>
            <a:r>
              <a:rPr lang="en-US" sz="1200" dirty="0">
                <a:solidFill>
                  <a:srgbClr val="333F48"/>
                </a:solidFill>
              </a:rPr>
              <a:t>(loader detection only) of a well-known local logistic operator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65" name="Google Shape;165;p21"/>
          <p:cNvSpPr/>
          <p:nvPr/>
        </p:nvSpPr>
        <p:spPr>
          <a:xfrm>
            <a:off x="962050" y="3875918"/>
            <a:ext cx="28575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F48"/>
                </a:solidFill>
              </a:rPr>
              <a:t>The К2150 sensor’s sensitive area when </a:t>
            </a:r>
            <a:r>
              <a:rPr lang="en-US" b="1" dirty="0">
                <a:solidFill>
                  <a:srgbClr val="F15C2A"/>
                </a:solidFill>
              </a:rPr>
              <a:t>vertically installed on a wall</a:t>
            </a:r>
            <a:endParaRPr b="1" dirty="0">
              <a:solidFill>
                <a:srgbClr val="F15C2A"/>
              </a:solidFill>
            </a:endParaRPr>
          </a:p>
        </p:txBody>
      </p:sp>
      <p:pic>
        <p:nvPicPr>
          <p:cNvPr id="166" name="Google Shape;166;p21" descr="zona_mw_wall_englw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60" y="1203960"/>
            <a:ext cx="3421380" cy="240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zonamw_wall_2_englw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020" y="1211580"/>
            <a:ext cx="3433031" cy="2410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5127213" y="3875918"/>
            <a:ext cx="28575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F48"/>
                </a:solidFill>
              </a:rPr>
              <a:t>The К2150 sensor’s sensitive area when </a:t>
            </a:r>
            <a:r>
              <a:rPr lang="en-US" b="1" dirty="0">
                <a:solidFill>
                  <a:srgbClr val="F15C2A"/>
                </a:solidFill>
              </a:rPr>
              <a:t>horizontally installed on a wall.</a:t>
            </a:r>
            <a:endParaRPr b="1">
              <a:solidFill>
                <a:srgbClr val="F15C2A"/>
              </a:solidFill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К2150 sensitivity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0" y="53118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Sensor’s sensitive area when installed on a wall</a:t>
            </a:r>
            <a:endParaRPr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08" name="Google Shape;108;p15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Can be used in:</a:t>
            </a:r>
            <a:endParaRPr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Google Shape;113;p16">
            <a:extLst>
              <a:ext uri="{FF2B5EF4-FFF2-40B4-BE49-F238E27FC236}">
                <a16:creationId xmlns:a16="http://schemas.microsoft.com/office/drawing/2014/main" id="{45AF02AC-7B63-4077-9DC8-DFF053DEEA84}"/>
              </a:ext>
            </a:extLst>
          </p:cNvPr>
          <p:cNvSpPr/>
          <p:nvPr/>
        </p:nvSpPr>
        <p:spPr>
          <a:xfrm>
            <a:off x="4026090" y="1211959"/>
            <a:ext cx="5079809" cy="1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Lighting control and automation systems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Autonomous solar lighting systems – light by motion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 err="1">
                <a:solidFill>
                  <a:srgbClr val="333F48"/>
                </a:solidFill>
              </a:rPr>
              <a:t>IoT</a:t>
            </a:r>
            <a:r>
              <a:rPr lang="en-US" sz="1500" dirty="0">
                <a:solidFill>
                  <a:srgbClr val="333F48"/>
                </a:solidFill>
              </a:rPr>
              <a:t> systems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Smart manufacturing, Smart City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Car2X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As a long-range </a:t>
            </a:r>
            <a:r>
              <a:rPr lang="en-US" sz="1500" b="1" dirty="0">
                <a:solidFill>
                  <a:srgbClr val="333F48"/>
                </a:solidFill>
              </a:rPr>
              <a:t>low-cost </a:t>
            </a:r>
            <a:r>
              <a:rPr lang="en-US" sz="1500" dirty="0">
                <a:solidFill>
                  <a:srgbClr val="333F48"/>
                </a:solidFill>
              </a:rPr>
              <a:t>automotive radar sensor</a:t>
            </a:r>
          </a:p>
        </p:txBody>
      </p:sp>
      <p:sp>
        <p:nvSpPr>
          <p:cNvPr id="12" name="Google Shape;115;p16">
            <a:extLst>
              <a:ext uri="{FF2B5EF4-FFF2-40B4-BE49-F238E27FC236}">
                <a16:creationId xmlns:a16="http://schemas.microsoft.com/office/drawing/2014/main" id="{87BD33E4-6FD4-4A77-A08B-C325E26B20D7}"/>
              </a:ext>
            </a:extLst>
          </p:cNvPr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К2150 occupancy detector overview</a:t>
            </a: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17409" y="4824779"/>
            <a:ext cx="462659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333F48"/>
                </a:solidFill>
              </a:rPr>
              <a:t>The sensor is ideal for warehouse lighting control </a:t>
            </a:r>
          </a:p>
        </p:txBody>
      </p:sp>
      <p:pic>
        <p:nvPicPr>
          <p:cNvPr id="15" name="Рисунок 14" descr="Авто с радаром об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1398" y="2757450"/>
            <a:ext cx="2415652" cy="2034915"/>
          </a:xfrm>
          <a:prstGeom prst="rect">
            <a:avLst/>
          </a:prstGeom>
        </p:spPr>
      </p:pic>
      <p:pic>
        <p:nvPicPr>
          <p:cNvPr id="16" name="Рисунок 15" descr="К2151_solar_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5" y="2707682"/>
            <a:ext cx="4339990" cy="2435819"/>
          </a:xfrm>
          <a:prstGeom prst="rect">
            <a:avLst/>
          </a:prstGeom>
        </p:spPr>
      </p:pic>
      <p:pic>
        <p:nvPicPr>
          <p:cNvPr id="13" name="Рисунок 12" descr="К2150 фото-склад 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829" y="1008457"/>
            <a:ext cx="3712192" cy="17799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V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09" y="3731360"/>
            <a:ext cx="1203592" cy="985198"/>
          </a:xfrm>
          <a:prstGeom prst="rect">
            <a:avLst/>
          </a:prstGeom>
        </p:spPr>
      </p:pic>
      <p:pic>
        <p:nvPicPr>
          <p:cNvPr id="40" name="Рисунок 39" descr="Marev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192" y="3760193"/>
            <a:ext cx="965563" cy="956365"/>
          </a:xfrm>
          <a:prstGeom prst="rect">
            <a:avLst/>
          </a:prstGeom>
        </p:spPr>
      </p:pic>
      <p:pic>
        <p:nvPicPr>
          <p:cNvPr id="41" name="Рисунок 40" descr="Decatlon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102" y="1303431"/>
            <a:ext cx="1292613" cy="395976"/>
          </a:xfrm>
          <a:prstGeom prst="rect">
            <a:avLst/>
          </a:prstGeom>
        </p:spPr>
      </p:pic>
      <p:pic>
        <p:nvPicPr>
          <p:cNvPr id="47" name="Рисунок 46" descr="2923px-ikea_logo-svg_15882319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896" y="694876"/>
            <a:ext cx="1088616" cy="438472"/>
          </a:xfrm>
          <a:prstGeom prst="rect">
            <a:avLst/>
          </a:prstGeom>
        </p:spPr>
      </p:pic>
      <p:pic>
        <p:nvPicPr>
          <p:cNvPr id="51" name="Рисунок 50" descr="unnam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3734" y="2748738"/>
            <a:ext cx="758197" cy="758197"/>
          </a:xfrm>
          <a:prstGeom prst="rect">
            <a:avLst/>
          </a:prstGeom>
        </p:spPr>
      </p:pic>
      <p:pic>
        <p:nvPicPr>
          <p:cNvPr id="30" name="Рисунок 29" descr="a5d5c0d0ff5c491c804b41838d7802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68" y="1213528"/>
            <a:ext cx="1208926" cy="453348"/>
          </a:xfrm>
          <a:prstGeom prst="rect">
            <a:avLst/>
          </a:prstGeom>
        </p:spPr>
      </p:pic>
      <p:pic>
        <p:nvPicPr>
          <p:cNvPr id="31" name="Рисунок 30" descr="unname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2631" y="1835411"/>
            <a:ext cx="764920" cy="764920"/>
          </a:xfrm>
          <a:prstGeom prst="rect">
            <a:avLst/>
          </a:prstGeom>
        </p:spPr>
      </p:pic>
      <p:pic>
        <p:nvPicPr>
          <p:cNvPr id="32" name="Рисунок 31" descr="OBel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8036" y="1844920"/>
            <a:ext cx="1376995" cy="781685"/>
          </a:xfrm>
          <a:prstGeom prst="rect">
            <a:avLst/>
          </a:prstGeom>
        </p:spPr>
      </p:pic>
      <p:pic>
        <p:nvPicPr>
          <p:cNvPr id="33" name="Рисунок 32" descr="J.Deere 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7931" y="2797905"/>
            <a:ext cx="1063606" cy="711312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 rot="5400000">
            <a:off x="4168566" y="2823884"/>
            <a:ext cx="4350127" cy="6723"/>
          </a:xfrm>
          <a:prstGeom prst="line">
            <a:avLst/>
          </a:prstGeom>
          <a:ln w="19050">
            <a:solidFill>
              <a:srgbClr val="1D2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797534" y="2415260"/>
            <a:ext cx="3286148" cy="226582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929960" y="3939965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F48"/>
                </a:solidFill>
              </a:rPr>
              <a:t> </a:t>
            </a:r>
            <a:r>
              <a:rPr lang="en-US" sz="1100" b="1" dirty="0">
                <a:solidFill>
                  <a:srgbClr val="333F48"/>
                </a:solidFill>
              </a:rPr>
              <a:t>Since July 2018 the K2150 sensor has been labeled as World efficient solution from </a:t>
            </a:r>
            <a:r>
              <a:rPr lang="en-US" sz="1100" b="1" dirty="0" err="1">
                <a:solidFill>
                  <a:srgbClr val="333F48"/>
                </a:solidFill>
              </a:rPr>
              <a:t>Solarimpulse</a:t>
            </a:r>
            <a:r>
              <a:rPr lang="en-US" sz="1100" b="1" dirty="0">
                <a:solidFill>
                  <a:srgbClr val="333F48"/>
                </a:solidFill>
              </a:rPr>
              <a:t> Foundation, Switzerland</a:t>
            </a:r>
            <a:endParaRPr lang="ru-RU" sz="1100" b="1" dirty="0">
              <a:solidFill>
                <a:srgbClr val="333F48"/>
              </a:solidFill>
            </a:endParaRPr>
          </a:p>
        </p:txBody>
      </p:sp>
      <p:pic>
        <p:nvPicPr>
          <p:cNvPr id="64" name="Рисунок 63" descr="датчик размывка_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7600" y="2807208"/>
            <a:ext cx="1009696" cy="1057026"/>
          </a:xfrm>
          <a:prstGeom prst="rect">
            <a:avLst/>
          </a:prstGeom>
        </p:spPr>
      </p:pic>
      <p:pic>
        <p:nvPicPr>
          <p:cNvPr id="65" name="Рисунок 64" descr="SI_FOUNDATION_SOCIAL_MEDIAPACK_LABELED_SOLUTIONS_INDUSTRIAL_PROCESS_2020_PROD_Claim3_L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76817" y="2665135"/>
            <a:ext cx="1934549" cy="1010801"/>
          </a:xfrm>
          <a:prstGeom prst="rect">
            <a:avLst/>
          </a:prstGeom>
        </p:spPr>
      </p:pic>
      <p:pic>
        <p:nvPicPr>
          <p:cNvPr id="66" name="Рисунок 65" descr="SiF_LABEL_LOGO_MEMBERS_JULY_2018_RV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0922" y="2672873"/>
            <a:ext cx="466481" cy="466481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175343" y="2148342"/>
            <a:ext cx="21985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333F48"/>
                </a:solidFill>
              </a:rPr>
              <a:t>Munich, </a:t>
            </a:r>
            <a:r>
              <a:rPr lang="ru-RU" sz="1050" b="1" dirty="0">
                <a:solidFill>
                  <a:srgbClr val="333F48"/>
                </a:solidFill>
              </a:rPr>
              <a:t>2021 </a:t>
            </a:r>
            <a:endParaRPr lang="en-US" sz="1050" b="1" dirty="0">
              <a:solidFill>
                <a:srgbClr val="333F48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6402" y="2428706"/>
            <a:ext cx="2214268" cy="22658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8969" y="2453087"/>
            <a:ext cx="2144806" cy="223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Google Shape;113;p16">
            <a:extLst>
              <a:ext uri="{FF2B5EF4-FFF2-40B4-BE49-F238E27FC236}">
                <a16:creationId xmlns:a16="http://schemas.microsoft.com/office/drawing/2014/main" id="{45AF02AC-7B63-4077-9DC8-DFF053DEEA84}"/>
              </a:ext>
            </a:extLst>
          </p:cNvPr>
          <p:cNvSpPr/>
          <p:nvPr/>
        </p:nvSpPr>
        <p:spPr>
          <a:xfrm>
            <a:off x="116005" y="555235"/>
            <a:ext cx="6298441" cy="1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More than 40 successful projects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High reliability. Not a single return for repairing for 3 years of selling!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Repeated sales ~ 100% 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Our customers have saved </a:t>
            </a:r>
            <a:r>
              <a:rPr lang="en-US" sz="1500" b="1" dirty="0">
                <a:solidFill>
                  <a:srgbClr val="333F48"/>
                </a:solidFill>
              </a:rPr>
              <a:t>20</a:t>
            </a:r>
            <a:r>
              <a:rPr lang="en-US" sz="1500" dirty="0">
                <a:solidFill>
                  <a:srgbClr val="333F48"/>
                </a:solidFill>
              </a:rPr>
              <a:t> million kWh of electricity 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</a:rPr>
              <a:t>Reduced CO2 emissions by </a:t>
            </a:r>
            <a:r>
              <a:rPr lang="en-US" sz="1500" b="1" dirty="0">
                <a:solidFill>
                  <a:srgbClr val="333F48"/>
                </a:solidFill>
              </a:rPr>
              <a:t>8000</a:t>
            </a:r>
            <a:r>
              <a:rPr lang="en-US" sz="1500" dirty="0">
                <a:solidFill>
                  <a:srgbClr val="333F48"/>
                </a:solidFill>
              </a:rPr>
              <a:t> tons (400 g of CO2/kWh)</a:t>
            </a:r>
            <a:endParaRPr lang="ru-RU" sz="1500" dirty="0">
              <a:solidFill>
                <a:srgbClr val="333F48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02169" y="2146090"/>
            <a:ext cx="32764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333F48"/>
                </a:solidFill>
              </a:rPr>
              <a:t>Lausanne</a:t>
            </a:r>
            <a:r>
              <a:rPr lang="ru-RU" sz="1050" b="1" dirty="0">
                <a:solidFill>
                  <a:srgbClr val="333F48"/>
                </a:solidFill>
              </a:rPr>
              <a:t>, 2018 </a:t>
            </a:r>
            <a:endParaRPr lang="en-US" sz="1050" b="1" dirty="0">
              <a:solidFill>
                <a:srgbClr val="333F48"/>
              </a:solidFill>
            </a:endParaRPr>
          </a:p>
        </p:txBody>
      </p:sp>
      <p:pic>
        <p:nvPicPr>
          <p:cNvPr id="62" name="Рисунок 61" descr="Верх презентации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71" name="Google Shape;115;p1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Results and achievements</a:t>
            </a: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5" name="Рисунок 74" descr="Logo-Hyatt_Hotels_0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8708" y="790227"/>
            <a:ext cx="1210521" cy="3086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73AAC-00AD-4485-CBE8-E1AE0B05A29E}"/>
              </a:ext>
            </a:extLst>
          </p:cNvPr>
          <p:cNvSpPr/>
          <p:nvPr/>
        </p:nvSpPr>
        <p:spPr>
          <a:xfrm>
            <a:off x="6414446" y="4142077"/>
            <a:ext cx="1416974" cy="86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 descr="W8WrU4reHZM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47069" y="4268963"/>
            <a:ext cx="1149854" cy="3959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334" name="Google Shape;334;p36"/>
          <p:cNvSpPr/>
          <p:nvPr/>
        </p:nvSpPr>
        <p:spPr>
          <a:xfrm>
            <a:off x="6697980" y="1571618"/>
            <a:ext cx="225552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rgbClr val="333F48"/>
                </a:solidFill>
              </a:rPr>
              <a:t>Autonomous solar lighting systems –</a:t>
            </a:r>
          </a:p>
          <a:p>
            <a:pPr>
              <a:buSzPts val="1400"/>
            </a:pPr>
            <a:r>
              <a:rPr lang="en-US" dirty="0">
                <a:solidFill>
                  <a:srgbClr val="F15C2A"/>
                </a:solidFill>
              </a:rPr>
              <a:t>light by motion</a:t>
            </a:r>
            <a:r>
              <a:rPr lang="en-US" dirty="0">
                <a:solidFill>
                  <a:srgbClr val="333F48"/>
                </a:solidFill>
              </a:rPr>
              <a:t>.</a:t>
            </a:r>
          </a:p>
          <a:p>
            <a:pPr>
              <a:buSzPts val="1400"/>
            </a:pPr>
            <a:endParaRPr lang="en-US" dirty="0">
              <a:solidFill>
                <a:srgbClr val="333F48"/>
              </a:solidFill>
            </a:endParaRPr>
          </a:p>
          <a:p>
            <a:pPr lvl="0">
              <a:buSzPts val="1400"/>
            </a:pPr>
            <a:r>
              <a:rPr lang="en-US" dirty="0">
                <a:solidFill>
                  <a:srgbClr val="333F48"/>
                </a:solidFill>
              </a:rPr>
              <a:t>Reducing the battery capacity by several times!</a:t>
            </a:r>
            <a:endParaRPr sz="1400" b="1" u="none" strike="noStrike" cap="none">
              <a:solidFill>
                <a:srgbClr val="333F48"/>
              </a:solidFill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Autonomous solar lighting systems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Рисунок 7" descr="Solar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97" y="913126"/>
            <a:ext cx="6210793" cy="34912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337" name="Google Shape;337;p3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Autonomous solar lighting systems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Рисунок 9" descr="К2151 сол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938682"/>
            <a:ext cx="8709660" cy="3807769"/>
          </a:xfrm>
          <a:prstGeom prst="rect">
            <a:avLst/>
          </a:prstGeom>
        </p:spPr>
      </p:pic>
      <p:sp>
        <p:nvSpPr>
          <p:cNvPr id="334" name="Google Shape;334;p36"/>
          <p:cNvSpPr/>
          <p:nvPr/>
        </p:nvSpPr>
        <p:spPr>
          <a:xfrm>
            <a:off x="396240" y="4543418"/>
            <a:ext cx="4953000" cy="46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400"/>
            </a:pPr>
            <a:r>
              <a:rPr lang="en-US" dirty="0">
                <a:solidFill>
                  <a:srgbClr val="333F48"/>
                </a:solidFill>
              </a:rPr>
              <a:t>Reducing the battery capacity by several times!</a:t>
            </a:r>
            <a:endParaRPr sz="1400" b="1" u="none" strike="noStrike" cap="none">
              <a:solidFill>
                <a:srgbClr val="333F4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334" name="Google Shape;334;p36"/>
          <p:cNvSpPr/>
          <p:nvPr/>
        </p:nvSpPr>
        <p:spPr>
          <a:xfrm>
            <a:off x="6286512" y="1571618"/>
            <a:ext cx="2643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Two K2150 sensors instead of 17 ceiling PIR sensors in underground </a:t>
            </a:r>
            <a:r>
              <a:rPr lang="en-US" sz="1400" b="1" u="none" strike="noStrike" cap="none">
                <a:solidFill>
                  <a:srgbClr val="333F48"/>
                </a:solidFill>
              </a:rPr>
              <a:t>car parking lot</a:t>
            </a:r>
            <a:r>
              <a:rPr lang="en-US" b="1">
                <a:solidFill>
                  <a:srgbClr val="333F48"/>
                </a:solidFill>
              </a:rPr>
              <a:t>.</a:t>
            </a:r>
            <a:endParaRPr sz="1400" b="1" u="none" strike="noStrike" cap="none">
              <a:solidFill>
                <a:srgbClr val="333F48"/>
              </a:solidFill>
            </a:endParaRPr>
          </a:p>
        </p:txBody>
      </p:sp>
      <p:pic>
        <p:nvPicPr>
          <p:cNvPr id="335" name="Google Shape;335;p36" descr="2150vspirpark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307" y="1395497"/>
            <a:ext cx="5614722" cy="320039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Other sensor’s K2150 applications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/>
          <p:nvPr/>
        </p:nvSpPr>
        <p:spPr>
          <a:xfrm>
            <a:off x="4750700" y="768850"/>
            <a:ext cx="4143300" cy="412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214275" y="768850"/>
            <a:ext cx="4143300" cy="412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4" descr="АЗС ночна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736" y="1018546"/>
            <a:ext cx="3000395" cy="225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 descr="Pro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841" y="1039464"/>
            <a:ext cx="3214710" cy="220845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392784" y="3506657"/>
            <a:ext cx="378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3F48"/>
                </a:solidFill>
              </a:rPr>
              <a:t>Gas stations: </a:t>
            </a:r>
            <a:r>
              <a:rPr lang="en-US" dirty="0">
                <a:solidFill>
                  <a:srgbClr val="333F48"/>
                </a:solidFill>
              </a:rPr>
              <a:t>o</a:t>
            </a: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rdinary and the ones without</a:t>
            </a:r>
            <a:r>
              <a:rPr lang="en-US" dirty="0">
                <a:solidFill>
                  <a:srgbClr val="333F48"/>
                </a:solidFill>
              </a:rPr>
              <a:t> </a:t>
            </a: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operators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 Automatic lighting control 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 IP cameras control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5009915" y="3466839"/>
            <a:ext cx="378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3F48"/>
                </a:solidFill>
              </a:rPr>
              <a:t>Smart factories:</a:t>
            </a: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buildings and territories automation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Presence of a person or any moving object in an area of 10 to 3000 square meters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Any output interface on request</a:t>
            </a:r>
            <a:endParaRPr sz="14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 descr="Верх презентац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3" name="Google Shape;337;p3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Other sensor’s K2150 applications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267875" y="776825"/>
            <a:ext cx="4143300" cy="412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4732813" y="776825"/>
            <a:ext cx="4143300" cy="412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5" descr="Parking_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882" y="1142990"/>
            <a:ext cx="3857652" cy="216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 descr="Ярко 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840190" y="1142992"/>
            <a:ext cx="1857388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 descr="Переход тускло датчик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911365" y="1142991"/>
            <a:ext cx="1857388" cy="139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/>
          <p:nvPr/>
        </p:nvSpPr>
        <p:spPr>
          <a:xfrm>
            <a:off x="392875" y="3473624"/>
            <a:ext cx="39291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3F48"/>
                </a:solidFill>
              </a:rPr>
              <a:t>Car parking lots</a:t>
            </a:r>
            <a:r>
              <a:rPr lang="en-US" sz="1400" b="1" dirty="0">
                <a:solidFill>
                  <a:srgbClr val="333F48"/>
                </a:solidFill>
              </a:rPr>
              <a:t> </a:t>
            </a:r>
            <a:endParaRPr sz="1400" b="1">
              <a:solidFill>
                <a:srgbClr val="333F48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Presence sensor K2150 has a big range –  about 3000 </a:t>
            </a:r>
            <a:r>
              <a:rPr lang="en-US" sz="1400" dirty="0" err="1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sq.m</a:t>
            </a:r>
            <a:endParaRPr sz="14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One sensor replaces 6-8 PIR sensors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Char char="●"/>
            </a:pP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The length of cable lines and the cost of</a:t>
            </a:r>
            <a:r>
              <a:rPr lang="en-US" dirty="0">
                <a:solidFill>
                  <a:srgbClr val="333F48"/>
                </a:solidFill>
              </a:rPr>
              <a:t> </a:t>
            </a: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installation reduces significantly   </a:t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5010152" y="2724150"/>
            <a:ext cx="37863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3F48"/>
                </a:solidFill>
              </a:rPr>
              <a:t>Pedestrian undercrossing</a:t>
            </a:r>
            <a:endParaRPr b="1">
              <a:solidFill>
                <a:srgbClr val="333F48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Char char="●"/>
            </a:pPr>
            <a:r>
              <a:rPr lang="en-US" dirty="0">
                <a:solidFill>
                  <a:srgbClr val="333F48"/>
                </a:solidFill>
              </a:rPr>
              <a:t>When the undercrossing is empty, </a:t>
            </a:r>
            <a:r>
              <a:rPr lang="en-US" sz="14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К2150 senso</a:t>
            </a:r>
            <a:r>
              <a:rPr lang="en-US" dirty="0">
                <a:solidFill>
                  <a:srgbClr val="333F48"/>
                </a:solidFill>
              </a:rPr>
              <a:t>r smoothly reduces the lighting</a:t>
            </a:r>
            <a:endParaRPr sz="14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1400"/>
              <a:buChar char="●"/>
            </a:pPr>
            <a:r>
              <a:rPr lang="en-US" dirty="0">
                <a:solidFill>
                  <a:srgbClr val="333F48"/>
                </a:solidFill>
              </a:rPr>
              <a:t>The sensor can be hidden behind any </a:t>
            </a:r>
            <a:r>
              <a:rPr lang="en-US" dirty="0" err="1">
                <a:solidFill>
                  <a:srgbClr val="333F48"/>
                </a:solidFill>
              </a:rPr>
              <a:t>radiotransparent</a:t>
            </a:r>
            <a:r>
              <a:rPr lang="en-US" dirty="0">
                <a:solidFill>
                  <a:srgbClr val="333F48"/>
                </a:solidFill>
              </a:rPr>
              <a:t> surface. For example, mounted into the light box.</a:t>
            </a:r>
            <a:endParaRPr>
              <a:solidFill>
                <a:srgbClr val="333F48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Рисунок 13" descr="Верх презентаци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5" name="Google Shape;337;p3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Other sensor’s K2150 applications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7" descr="Peron_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35" y="714362"/>
            <a:ext cx="3357586" cy="200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 descr="Prom_outdoor.jpg"/>
          <p:cNvPicPr preferRelativeResize="0"/>
          <p:nvPr/>
        </p:nvPicPr>
        <p:blipFill rotWithShape="1">
          <a:blip r:embed="rId4">
            <a:alphaModFix/>
          </a:blip>
          <a:srcRect r="11645"/>
          <a:stretch/>
        </p:blipFill>
        <p:spPr>
          <a:xfrm>
            <a:off x="4768575" y="2857500"/>
            <a:ext cx="3250199" cy="20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 descr="solar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8573" y="714362"/>
            <a:ext cx="3250193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 descr="ЦОД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5235" y="2857502"/>
            <a:ext cx="3357585" cy="209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Верх презентаци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1" name="Google Shape;337;p3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Other sensor’s K2150 applications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F_TAG_MEMBER_OF_RV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4513" y="3795678"/>
            <a:ext cx="3453767" cy="693591"/>
          </a:xfrm>
          <a:prstGeom prst="rect">
            <a:avLst/>
          </a:prstGeom>
        </p:spPr>
      </p:pic>
      <p:sp>
        <p:nvSpPr>
          <p:cNvPr id="15" name="Google Shape;424;p42"/>
          <p:cNvSpPr/>
          <p:nvPr/>
        </p:nvSpPr>
        <p:spPr>
          <a:xfrm>
            <a:off x="357158" y="2022125"/>
            <a:ext cx="82869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Vi</a:t>
            </a:r>
            <a:r>
              <a:rPr lang="en-US" sz="2800" dirty="0">
                <a:solidFill>
                  <a:srgbClr val="333F48"/>
                </a:solidFill>
              </a:rPr>
              <a:t>k</a:t>
            </a:r>
            <a:r>
              <a:rPr lang="en-US" sz="28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tor </a:t>
            </a:r>
            <a:r>
              <a:rPr lang="en-US" sz="2800" b="0" u="none" strike="noStrike" cap="none" dirty="0" err="1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Verbovskii</a:t>
            </a:r>
            <a:endParaRPr sz="2800" b="0" i="1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800"/>
            </a:pPr>
            <a:endParaRPr lang="en-US" sz="1600" dirty="0">
              <a:solidFill>
                <a:srgbClr val="333F48"/>
              </a:solidFill>
            </a:endParaRPr>
          </a:p>
          <a:p>
            <a:pPr lvl="0">
              <a:buSzPts val="1800"/>
            </a:pPr>
            <a:r>
              <a:rPr lang="en-US" sz="1600" dirty="0">
                <a:solidFill>
                  <a:srgbClr val="333F48"/>
                </a:solidFill>
              </a:rPr>
              <a:t>CEO of </a:t>
            </a:r>
            <a:r>
              <a:rPr lang="en-US" sz="1600" dirty="0" err="1">
                <a:solidFill>
                  <a:srgbClr val="333F48"/>
                </a:solidFill>
              </a:rPr>
              <a:t>Intelar</a:t>
            </a:r>
            <a:r>
              <a:rPr lang="en-US" sz="1600" dirty="0">
                <a:solidFill>
                  <a:srgbClr val="333F48"/>
                </a:solidFill>
              </a:rPr>
              <a:t> </a:t>
            </a:r>
          </a:p>
          <a:p>
            <a:pPr lvl="0">
              <a:buSzPts val="1800"/>
            </a:pPr>
            <a:r>
              <a:rPr lang="en-US" sz="1600" dirty="0" err="1">
                <a:solidFill>
                  <a:srgbClr val="333F48"/>
                </a:solidFill>
              </a:rPr>
              <a:t>Topliski</a:t>
            </a:r>
            <a:r>
              <a:rPr lang="en-US" sz="1600" dirty="0">
                <a:solidFill>
                  <a:srgbClr val="333F48"/>
                </a:solidFill>
              </a:rPr>
              <a:t> put, BB, </a:t>
            </a:r>
            <a:r>
              <a:rPr lang="en-US" sz="1600" dirty="0" err="1">
                <a:solidFill>
                  <a:srgbClr val="333F48"/>
                </a:solidFill>
              </a:rPr>
              <a:t>Budva</a:t>
            </a:r>
            <a:r>
              <a:rPr lang="en-US" sz="1600" dirty="0">
                <a:solidFill>
                  <a:srgbClr val="333F48"/>
                </a:solidFill>
              </a:rPr>
              <a:t> 85310, Montenegro</a:t>
            </a:r>
          </a:p>
          <a:p>
            <a:pPr lvl="0">
              <a:buSzPts val="1800"/>
            </a:pPr>
            <a:r>
              <a:rPr lang="en-US" sz="1600" b="0" u="none" strike="noStrike" cap="none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+382 68366543</a:t>
            </a:r>
            <a:endParaRPr lang="en-US" sz="1600" dirty="0">
              <a:solidFill>
                <a:srgbClr val="333F48"/>
              </a:solidFill>
            </a:endParaRPr>
          </a:p>
          <a:p>
            <a:pPr lvl="0">
              <a:buSzPts val="1800"/>
            </a:pPr>
            <a:r>
              <a:rPr lang="en-US" sz="1600" dirty="0">
                <a:solidFill>
                  <a:srgbClr val="333F48"/>
                </a:solidFill>
                <a:hlinkClick r:id="rId4"/>
              </a:rPr>
              <a:t>va@lightbymotion.com</a:t>
            </a:r>
            <a:endParaRPr lang="en-US" sz="1600" dirty="0">
              <a:solidFill>
                <a:srgbClr val="333F48"/>
              </a:solidFill>
            </a:endParaRPr>
          </a:p>
          <a:p>
            <a:pPr lvl="0">
              <a:buSzPts val="1800"/>
            </a:pPr>
            <a:endParaRPr lang="en-US" sz="1600" i="1" dirty="0">
              <a:solidFill>
                <a:srgbClr val="333F48"/>
              </a:solidFill>
            </a:endParaRPr>
          </a:p>
          <a:p>
            <a:pPr lvl="0">
              <a:buSzPts val="1800"/>
            </a:pPr>
            <a:r>
              <a:rPr lang="en-US" sz="1600" b="1" dirty="0">
                <a:solidFill>
                  <a:srgbClr val="333F48"/>
                </a:solidFill>
              </a:rPr>
              <a:t>Representative office in Netherlands:</a:t>
            </a:r>
          </a:p>
          <a:p>
            <a:pPr>
              <a:buSzPts val="1800"/>
            </a:pPr>
            <a:r>
              <a:rPr lang="en-US" sz="1600" dirty="0">
                <a:solidFill>
                  <a:srgbClr val="333F48"/>
                </a:solidFill>
              </a:rPr>
              <a:t>Minister </a:t>
            </a:r>
            <a:r>
              <a:rPr lang="en-US" sz="1600" dirty="0" err="1">
                <a:solidFill>
                  <a:srgbClr val="333F48"/>
                </a:solidFill>
              </a:rPr>
              <a:t>Lelylaan</a:t>
            </a:r>
            <a:r>
              <a:rPr lang="en-US" sz="1600" dirty="0">
                <a:solidFill>
                  <a:srgbClr val="333F48"/>
                </a:solidFill>
              </a:rPr>
              <a:t> 70</a:t>
            </a:r>
          </a:p>
          <a:p>
            <a:pPr>
              <a:buSzPts val="1800"/>
            </a:pPr>
            <a:r>
              <a:rPr lang="en-US" sz="1600" dirty="0">
                <a:solidFill>
                  <a:srgbClr val="333F48"/>
                </a:solidFill>
              </a:rPr>
              <a:t>2285HK Rijswijk ZH</a:t>
            </a:r>
          </a:p>
          <a:p>
            <a:pPr>
              <a:buSzPts val="1800"/>
            </a:pPr>
            <a:r>
              <a:rPr lang="en-US" sz="1600" dirty="0">
                <a:solidFill>
                  <a:srgbClr val="333F48"/>
                </a:solidFill>
              </a:rPr>
              <a:t>+316 24329212</a:t>
            </a:r>
          </a:p>
          <a:p>
            <a:pPr lvl="0">
              <a:buSzPts val="1800"/>
            </a:pPr>
            <a:endParaRPr lang="en-US" sz="1600" dirty="0">
              <a:solidFill>
                <a:srgbClr val="333F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b="0" i="0" u="none" strike="noStrike" cap="none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Рисунок 15" descr="intelar_logo_horizontal_slog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396" y="72552"/>
            <a:ext cx="3020244" cy="1303020"/>
          </a:xfrm>
          <a:prstGeom prst="rect">
            <a:avLst/>
          </a:prstGeom>
        </p:spPr>
      </p:pic>
      <p:pic>
        <p:nvPicPr>
          <p:cNvPr id="7" name="Рисунок 6" descr="SI_FOUNDATION_SOCIAL_MEDIAPACK_LABELED_SOLUTIONS_INDUSTRIAL_PROCESS_2020_PROD_Claim3_L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8681" y="2286002"/>
            <a:ext cx="2419599" cy="12642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1F77CE-F666-4AAF-A351-9E169E69455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24" y="102844"/>
            <a:ext cx="457883" cy="327060"/>
          </a:xfrm>
          <a:prstGeom prst="rect">
            <a:avLst/>
          </a:prstGeom>
        </p:spPr>
      </p:pic>
      <p:sp>
        <p:nvSpPr>
          <p:cNvPr id="10" name="Google Shape;116;p16"/>
          <p:cNvSpPr/>
          <p:nvPr/>
        </p:nvSpPr>
        <p:spPr>
          <a:xfrm>
            <a:off x="0" y="4708478"/>
            <a:ext cx="9144000" cy="435021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1" name="Google Shape;96;p14"/>
          <p:cNvSpPr/>
          <p:nvPr/>
        </p:nvSpPr>
        <p:spPr>
          <a:xfrm>
            <a:off x="357158" y="4742521"/>
            <a:ext cx="8429700" cy="3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>
                <a:solidFill>
                  <a:schemeClr val="bg1"/>
                </a:solidFill>
                <a:latin typeface="Calibri" pitchFamily="34" charset="0"/>
                <a:ea typeface="Roboto"/>
                <a:cs typeface="Roboto"/>
                <a:sym typeface="Roboto"/>
              </a:rPr>
              <a:t>Cost-effective technology with a short payback period</a:t>
            </a:r>
            <a:endParaRPr sz="1600" dirty="0">
              <a:solidFill>
                <a:schemeClr val="bg1"/>
              </a:solidFill>
              <a:latin typeface="Calibri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13" name="Google Shape;113;p16"/>
          <p:cNvSpPr/>
          <p:nvPr/>
        </p:nvSpPr>
        <p:spPr>
          <a:xfrm>
            <a:off x="2483890" y="2251591"/>
            <a:ext cx="6503158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rgbClr val="FFFFFF"/>
              </a:highlight>
            </a:endParaRP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Most warehouses of old construction are not equipped with presence sensors. They consume about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3 times more energy 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than warehouses with automation</a:t>
            </a: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endParaRPr lang="en-US" sz="1500" dirty="0">
              <a:solidFill>
                <a:srgbClr val="333F48"/>
              </a:solidFill>
              <a:highlight>
                <a:srgbClr val="FFFFFF"/>
              </a:highlight>
            </a:endParaRP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The sensors available on the market have a maximum installation height of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12 m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. VNA-warehouses up to 22 m high are becoming popular now</a:t>
            </a: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endParaRPr lang="en-US" sz="1500" b="1" dirty="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  <a:buFont typeface="Arial"/>
              <a:buChar char="●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Sensors offered on the market now: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    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-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do not operate in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freezing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and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high humidity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warehouses (storage of  vegetables, fruits…)</a:t>
            </a:r>
          </a:p>
          <a:p>
            <a:pPr marL="342900" indent="-342900">
              <a:lnSpc>
                <a:spcPct val="115000"/>
              </a:lnSpc>
              <a:buClr>
                <a:srgbClr val="333F48"/>
              </a:buClr>
              <a:buSzPts val="1400"/>
            </a:pP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    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-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 cannot operate steadily in warehouses located in regions </a:t>
            </a:r>
            <a:r>
              <a:rPr lang="en-US" sz="1500" b="1" dirty="0">
                <a:solidFill>
                  <a:srgbClr val="333F48"/>
                </a:solidFill>
                <a:highlight>
                  <a:srgbClr val="FFFFFF"/>
                </a:highlight>
              </a:rPr>
              <a:t>with warm and hot climates </a:t>
            </a:r>
            <a:r>
              <a:rPr lang="en-US" sz="1500" dirty="0">
                <a:solidFill>
                  <a:srgbClr val="333F48"/>
                </a:solidFill>
                <a:highlight>
                  <a:srgbClr val="FFFFFF"/>
                </a:highlight>
              </a:rPr>
              <a:t>in summer</a:t>
            </a:r>
            <a:endParaRPr sz="1500">
              <a:solidFill>
                <a:srgbClr val="333F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Case Study: Lighting control system for a warehouses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The Challenges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6" name="Рисунок 15" descr="N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6" y="1098848"/>
            <a:ext cx="1907945" cy="2696564"/>
          </a:xfrm>
          <a:prstGeom prst="rect">
            <a:avLst/>
          </a:prstGeom>
        </p:spPr>
      </p:pic>
      <p:pic>
        <p:nvPicPr>
          <p:cNvPr id="17" name="Рисунок 16" descr="Холод склад об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79" y="3830050"/>
            <a:ext cx="1931158" cy="1200206"/>
          </a:xfrm>
          <a:prstGeom prst="rect">
            <a:avLst/>
          </a:prstGeom>
        </p:spPr>
      </p:pic>
      <p:pic>
        <p:nvPicPr>
          <p:cNvPr id="18" name="Рисунок 17" descr="Fish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339" y="4728951"/>
            <a:ext cx="846454" cy="246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7893" y="1153236"/>
            <a:ext cx="504967" cy="2797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4844" y="1141797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</a:rPr>
              <a:t>VNA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195" name="Google Shape;195;p24"/>
          <p:cNvSpPr/>
          <p:nvPr/>
        </p:nvSpPr>
        <p:spPr>
          <a:xfrm>
            <a:off x="3689476" y="1093435"/>
            <a:ext cx="51456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 150W light fixture = 120W heater (150W x 0.8 = 120W)! </a:t>
            </a:r>
            <a:endParaRPr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720225" y="1462600"/>
            <a:ext cx="50841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100 pcs 150W light fixtures = 12kW heater and the cooling system of the warehouse must always compensate those parasite heat emissions.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0" y="2820525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In such a way, electric energy gets </a:t>
            </a:r>
            <a:r>
              <a:rPr lang="en-US" b="1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wasted twice </a:t>
            </a:r>
            <a:r>
              <a:rPr lang="en-US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– firstly, on the air heating by fixtures, secondly, on its cooling!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4" descr="LED_Emission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44" y="1117963"/>
            <a:ext cx="2714643" cy="101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/>
          <p:nvPr/>
        </p:nvSpPr>
        <p:spPr>
          <a:xfrm>
            <a:off x="1024708" y="2320921"/>
            <a:ext cx="7000800" cy="369300"/>
          </a:xfrm>
          <a:prstGeom prst="rect">
            <a:avLst/>
          </a:prstGeom>
          <a:noFill/>
          <a:ln w="9525" cap="flat" cmpd="sng">
            <a:solidFill>
              <a:srgbClr val="F15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dirty="0">
                <a:solidFill>
                  <a:srgbClr val="F15C2A"/>
                </a:solidFill>
                <a:latin typeface="Arial"/>
                <a:ea typeface="Arial"/>
                <a:cs typeface="Arial"/>
                <a:sym typeface="Arial"/>
              </a:rPr>
              <a:t>+12kW heating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 12kW cooling </a:t>
            </a:r>
            <a:r>
              <a:rPr lang="en-US" sz="18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= 0.  </a:t>
            </a:r>
            <a:r>
              <a:rPr lang="en-US" sz="1800" dirty="0">
                <a:solidFill>
                  <a:srgbClr val="224B4F"/>
                </a:solidFill>
                <a:latin typeface="Arial"/>
                <a:ea typeface="Arial"/>
                <a:cs typeface="Arial"/>
                <a:sym typeface="Arial"/>
              </a:rPr>
              <a:t>Waste 24kW. Every hour!</a:t>
            </a:r>
            <a:endParaRPr sz="1800" dirty="0">
              <a:solidFill>
                <a:srgbClr val="224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Case Study: Lighting control system for a warehouses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Why electric energy gets wasted twice in freezing warehouses?</a:t>
            </a:r>
          </a:p>
        </p:txBody>
      </p:sp>
      <p:pic>
        <p:nvPicPr>
          <p:cNvPr id="10" name="Picture 2" descr="G:\Сайт ИА\Engl new 2020\Отправить разработчикам 11.03.20\МВ и ПИР в морозильник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083" y="3421380"/>
            <a:ext cx="2176319" cy="1551771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2400" y="3261360"/>
            <a:ext cx="8877300" cy="1588"/>
          </a:xfrm>
          <a:prstGeom prst="line">
            <a:avLst/>
          </a:prstGeom>
          <a:ln w="2540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64180" y="4022557"/>
            <a:ext cx="5783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333F48"/>
                </a:solidFill>
              </a:rPr>
              <a:t>Infrared motion sensors (PIR)</a:t>
            </a:r>
            <a:r>
              <a:rPr lang="en-US" dirty="0">
                <a:solidFill>
                  <a:srgbClr val="333F48"/>
                </a:solidFill>
              </a:rPr>
              <a:t> are optical sensors with focusing lenses. In freezer warehouses lenses get covered by frost and the sensor </a:t>
            </a:r>
            <a:r>
              <a:rPr lang="en-US" b="1" dirty="0">
                <a:solidFill>
                  <a:srgbClr val="333F48"/>
                </a:solidFill>
              </a:rPr>
              <a:t>can no longer detect any motions.</a:t>
            </a:r>
          </a:p>
        </p:txBody>
      </p:sp>
      <p:sp>
        <p:nvSpPr>
          <p:cNvPr id="17" name="Google Shape;197;p24"/>
          <p:cNvSpPr/>
          <p:nvPr/>
        </p:nvSpPr>
        <p:spPr>
          <a:xfrm>
            <a:off x="2994660" y="3430125"/>
            <a:ext cx="528066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dirty="0">
                <a:solidFill>
                  <a:srgbClr val="F15C2A"/>
                </a:solidFill>
              </a:rPr>
              <a:t>Why PIR-sensors can't operate in freezing warehouses?</a:t>
            </a:r>
            <a:endParaRPr sz="1600" dirty="0">
              <a:solidFill>
                <a:srgbClr val="F15C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035" y="1131757"/>
            <a:ext cx="4146368" cy="18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Google Shape;113;p16"/>
          <p:cNvSpPr/>
          <p:nvPr/>
        </p:nvSpPr>
        <p:spPr>
          <a:xfrm>
            <a:off x="293427" y="3673164"/>
            <a:ext cx="8495732" cy="109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Wingdings" pitchFamily="2" charset="2"/>
              <a:buChar char="v"/>
            </a:pPr>
            <a:r>
              <a:rPr lang="en-US" sz="1600" dirty="0">
                <a:solidFill>
                  <a:srgbClr val="333F48"/>
                </a:solidFill>
                <a:highlight>
                  <a:srgbClr val="FFFFFF"/>
                </a:highlight>
              </a:rPr>
              <a:t>Energy savings in warehouses lighting systems can reach up to </a:t>
            </a:r>
            <a:r>
              <a:rPr lang="en-US" sz="1600" b="1" dirty="0">
                <a:solidFill>
                  <a:srgbClr val="333F48"/>
                </a:solidFill>
                <a:highlight>
                  <a:srgbClr val="FFFFFF"/>
                </a:highlight>
              </a:rPr>
              <a:t>80%!</a:t>
            </a: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Wingdings" pitchFamily="2" charset="2"/>
              <a:buChar char="v"/>
            </a:pPr>
            <a:endParaRPr lang="en-US" sz="1600" dirty="0">
              <a:solidFill>
                <a:srgbClr val="333F48"/>
              </a:solidFill>
              <a:highlight>
                <a:srgbClr val="FFFFFF"/>
              </a:highlight>
            </a:endParaRPr>
          </a:p>
          <a:p>
            <a:pPr marL="342900" lvl="0" indent="-342900">
              <a:lnSpc>
                <a:spcPct val="115000"/>
              </a:lnSpc>
              <a:buClr>
                <a:srgbClr val="333F48"/>
              </a:buClr>
              <a:buSzPts val="1400"/>
              <a:buFont typeface="Wingdings" pitchFamily="2" charset="2"/>
              <a:buChar char="v"/>
            </a:pPr>
            <a:r>
              <a:rPr lang="en-US" sz="1600" dirty="0">
                <a:solidFill>
                  <a:srgbClr val="333F48"/>
                </a:solidFill>
                <a:highlight>
                  <a:srgbClr val="FFFFFF"/>
                </a:highlight>
              </a:rPr>
              <a:t>Even if you have energy efficient LED-light sources installed, we can reduce your energy costs </a:t>
            </a:r>
            <a:r>
              <a:rPr lang="en-US" sz="1600" b="1" dirty="0">
                <a:solidFill>
                  <a:srgbClr val="333F48"/>
                </a:solidFill>
                <a:highlight>
                  <a:srgbClr val="FFFFFF"/>
                </a:highlight>
              </a:rPr>
              <a:t>several times more</a:t>
            </a:r>
            <a:r>
              <a:rPr lang="en-US" sz="1600" dirty="0">
                <a:solidFill>
                  <a:srgbClr val="333F48"/>
                </a:solidFill>
                <a:highlight>
                  <a:srgbClr val="FFFFFF"/>
                </a:highlight>
              </a:rPr>
              <a:t>!</a:t>
            </a:r>
            <a:endParaRPr sz="1600" dirty="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Case Study: Lighting control system for a warehouses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What the result could we have? </a:t>
            </a:r>
            <a:endParaRPr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661" y="1171531"/>
            <a:ext cx="3063618" cy="34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81781" y="2963659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F48"/>
                </a:solidFill>
                <a:latin typeface="Calibri" pitchFamily="34" charset="0"/>
              </a:rPr>
              <a:t>Before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2802" y="29712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F48"/>
                </a:solidFill>
                <a:latin typeface="Calibri" pitchFamily="34" charset="0"/>
              </a:rPr>
              <a:t>After</a:t>
            </a:r>
            <a:r>
              <a:rPr lang="en-US" sz="2400" dirty="0">
                <a:solidFill>
                  <a:srgbClr val="333F48"/>
                </a:solidFill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534" y="1132764"/>
            <a:ext cx="4266614" cy="181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699" y="1161215"/>
            <a:ext cx="3093173" cy="3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899546" y="2770495"/>
            <a:ext cx="334370" cy="1588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pic>
        <p:nvPicPr>
          <p:cNvPr id="176" name="Google Shape;176;p22" descr="К2150 vs PIR new Eng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268" y="1262228"/>
            <a:ext cx="6275858" cy="1753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Solving the problem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FFFFFF"/>
                </a:solidFill>
              </a:rPr>
              <a:t>   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K2150</a:t>
            </a:r>
            <a:r>
              <a:rPr lang="en-US" sz="18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</a:rPr>
              <a:t>vs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 Competitors</a:t>
            </a:r>
            <a:endParaRPr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4971" y="3850844"/>
            <a:ext cx="828419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n-US" sz="1600" dirty="0">
                <a:solidFill>
                  <a:srgbClr val="333F48"/>
                </a:solidFill>
              </a:rPr>
              <a:t> One sensor controls an inter-rack aisle up to </a:t>
            </a:r>
            <a:r>
              <a:rPr lang="en-US" sz="1600" b="1" dirty="0">
                <a:solidFill>
                  <a:srgbClr val="333F48"/>
                </a:solidFill>
              </a:rPr>
              <a:t>85m</a:t>
            </a:r>
            <a:r>
              <a:rPr lang="en-US" sz="1600" dirty="0">
                <a:solidFill>
                  <a:srgbClr val="333F48"/>
                </a:solidFill>
              </a:rPr>
              <a:t> long (detection of humans ) </a:t>
            </a:r>
          </a:p>
          <a:p>
            <a:r>
              <a:rPr lang="en-US" sz="1600" dirty="0">
                <a:solidFill>
                  <a:srgbClr val="333F48"/>
                </a:solidFill>
              </a:rPr>
              <a:t>    and up to </a:t>
            </a:r>
            <a:r>
              <a:rPr lang="en-US" sz="1600" b="1" dirty="0">
                <a:solidFill>
                  <a:srgbClr val="333F48"/>
                </a:solidFill>
              </a:rPr>
              <a:t>115 m</a:t>
            </a:r>
            <a:r>
              <a:rPr lang="en-US" sz="1600" dirty="0">
                <a:solidFill>
                  <a:srgbClr val="333F48"/>
                </a:solidFill>
              </a:rPr>
              <a:t> long (detection of vehicles) - </a:t>
            </a:r>
            <a:r>
              <a:rPr lang="en-US" sz="1600" dirty="0">
                <a:solidFill>
                  <a:srgbClr val="C00000"/>
                </a:solidFill>
              </a:rPr>
              <a:t>real cases!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solidFill>
                <a:srgbClr val="333F48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>
                <a:solidFill>
                  <a:srgbClr val="333F48"/>
                </a:solidFill>
              </a:rPr>
              <a:t> K2150 replaces 4 high-bay sensors of the </a:t>
            </a:r>
            <a:r>
              <a:rPr lang="en-US" sz="1600" b="1" dirty="0">
                <a:solidFill>
                  <a:srgbClr val="333F48"/>
                </a:solidFill>
              </a:rPr>
              <a:t>world’s best manufacturers</a:t>
            </a:r>
            <a:r>
              <a:rPr lang="en-US" sz="1600" dirty="0">
                <a:solidFill>
                  <a:srgbClr val="333F48"/>
                </a:solidFill>
              </a:rPr>
              <a:t>!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solidFill>
                <a:srgbClr val="333F48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>
                <a:solidFill>
                  <a:srgbClr val="333F48"/>
                </a:solidFill>
              </a:rPr>
              <a:t> No competitors in warehouses with a height of more than 14m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pic>
        <p:nvPicPr>
          <p:cNvPr id="131" name="Google Shape;131;p18" descr="Энергосбер 7мин-1 мин обр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702" y="1275537"/>
            <a:ext cx="5637276" cy="176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Энергосбер 3ч-21ч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3373" y="1059262"/>
            <a:ext cx="2870642" cy="19557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5524500" y="1779477"/>
            <a:ext cx="605268" cy="35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Case Study: Lighting control system for a warehouses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0" y="538802"/>
            <a:ext cx="9144000" cy="338700"/>
          </a:xfrm>
          <a:prstGeom prst="rect">
            <a:avLst/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Why is it cost-effective to manage lighting in warehouses?</a:t>
            </a:r>
          </a:p>
        </p:txBody>
      </p:sp>
      <p:sp>
        <p:nvSpPr>
          <p:cNvPr id="9" name="Google Shape;142;p19"/>
          <p:cNvSpPr/>
          <p:nvPr/>
        </p:nvSpPr>
        <p:spPr>
          <a:xfrm>
            <a:off x="1" y="3299831"/>
            <a:ext cx="4305867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17500" algn="ctr">
              <a:buClr>
                <a:srgbClr val="333F48"/>
              </a:buClr>
              <a:buSzPts val="1400"/>
            </a:pPr>
            <a:r>
              <a:rPr lang="en-US" sz="1800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One sensor </a:t>
            </a:r>
            <a:r>
              <a:rPr lang="en-US" sz="1800" dirty="0">
                <a:solidFill>
                  <a:srgbClr val="333F48"/>
                </a:solidFill>
              </a:rPr>
              <a:t>saves up to </a:t>
            </a:r>
            <a:r>
              <a:rPr lang="en-US" sz="1800" b="1" dirty="0">
                <a:solidFill>
                  <a:srgbClr val="333F48"/>
                </a:solidFill>
              </a:rPr>
              <a:t>10 000 kWh </a:t>
            </a:r>
            <a:r>
              <a:rPr lang="en-US" sz="1800" dirty="0">
                <a:solidFill>
                  <a:srgbClr val="333F48"/>
                </a:solidFill>
              </a:rPr>
              <a:t>electric power and decrease emissions of СО2 in atmosphere </a:t>
            </a:r>
          </a:p>
          <a:p>
            <a:pPr marL="457200" lvl="0" indent="-317500" algn="ctr">
              <a:buClr>
                <a:srgbClr val="333F48"/>
              </a:buClr>
              <a:buSzPts val="1400"/>
            </a:pPr>
            <a:r>
              <a:rPr lang="en-US" sz="1800" dirty="0">
                <a:solidFill>
                  <a:srgbClr val="333F48"/>
                </a:solidFill>
              </a:rPr>
              <a:t>on </a:t>
            </a:r>
            <a:r>
              <a:rPr lang="ru-RU" sz="1800" b="1" dirty="0">
                <a:solidFill>
                  <a:srgbClr val="333F48"/>
                </a:solidFill>
              </a:rPr>
              <a:t>4</a:t>
            </a:r>
            <a:r>
              <a:rPr lang="en-US" sz="1800" b="1" dirty="0">
                <a:solidFill>
                  <a:srgbClr val="333F48"/>
                </a:solidFill>
              </a:rPr>
              <a:t> tones</a:t>
            </a:r>
            <a:r>
              <a:rPr lang="ru-RU" sz="1800" b="1" dirty="0">
                <a:solidFill>
                  <a:srgbClr val="333F48"/>
                </a:solidFill>
              </a:rPr>
              <a:t> </a:t>
            </a:r>
            <a:r>
              <a:rPr lang="en-US" sz="1800" dirty="0">
                <a:solidFill>
                  <a:srgbClr val="333F48"/>
                </a:solidFill>
              </a:rPr>
              <a:t>per year</a:t>
            </a:r>
            <a:endParaRPr sz="1800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44;p19"/>
          <p:cNvSpPr txBox="1"/>
          <p:nvPr/>
        </p:nvSpPr>
        <p:spPr>
          <a:xfrm>
            <a:off x="5126130" y="3427484"/>
            <a:ext cx="401787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rgbClr val="333F48"/>
                </a:solidFill>
              </a:rPr>
              <a:t>Reduces the energy consumption of the lighting system by </a:t>
            </a:r>
            <a:r>
              <a:rPr lang="en-US" sz="1800" dirty="0">
                <a:solidFill>
                  <a:srgbClr val="F15C2A"/>
                </a:solidFill>
              </a:rPr>
              <a:t>3-4 times!</a:t>
            </a:r>
          </a:p>
          <a:p>
            <a:pPr lvl="0"/>
            <a:endParaRPr lang="en-US" sz="1800" b="1" dirty="0">
              <a:solidFill>
                <a:srgbClr val="F15C2A"/>
              </a:solidFill>
            </a:endParaRPr>
          </a:p>
          <a:p>
            <a:pPr lvl="0"/>
            <a:r>
              <a:rPr lang="en-US" sz="1800" dirty="0">
                <a:solidFill>
                  <a:srgbClr val="333F48"/>
                </a:solidFill>
              </a:rPr>
              <a:t>The payback period is approximately</a:t>
            </a:r>
            <a:r>
              <a:rPr lang="ru-RU" sz="1800" dirty="0">
                <a:solidFill>
                  <a:srgbClr val="333F48"/>
                </a:solidFill>
              </a:rPr>
              <a:t> </a:t>
            </a:r>
            <a:r>
              <a:rPr lang="en-US" sz="1800" dirty="0">
                <a:solidFill>
                  <a:srgbClr val="F15C2A"/>
                </a:solidFill>
              </a:rPr>
              <a:t>1 year</a:t>
            </a:r>
            <a:r>
              <a:rPr lang="en-US" sz="1800" dirty="0">
                <a:solidFill>
                  <a:srgbClr val="333F48"/>
                </a:solidFill>
              </a:rPr>
              <a:t>. Best result </a:t>
            </a:r>
            <a:r>
              <a:rPr lang="en-US" sz="1800" b="1" dirty="0">
                <a:solidFill>
                  <a:srgbClr val="333F48"/>
                </a:solidFill>
              </a:rPr>
              <a:t>–</a:t>
            </a:r>
            <a:r>
              <a:rPr lang="en-US" sz="1800" b="1" dirty="0">
                <a:solidFill>
                  <a:srgbClr val="F15C2A"/>
                </a:solidFill>
              </a:rPr>
              <a:t> </a:t>
            </a:r>
            <a:r>
              <a:rPr lang="en-US" sz="1800" dirty="0">
                <a:solidFill>
                  <a:srgbClr val="F15C2A"/>
                </a:solidFill>
              </a:rPr>
              <a:t>6.5 months!</a:t>
            </a:r>
            <a:endParaRPr sz="1800">
              <a:solidFill>
                <a:srgbClr val="F15C2A"/>
              </a:solidFill>
            </a:endParaRPr>
          </a:p>
        </p:txBody>
      </p:sp>
      <p:sp>
        <p:nvSpPr>
          <p:cNvPr id="11" name="Google Shape;149;p19"/>
          <p:cNvSpPr/>
          <p:nvPr/>
        </p:nvSpPr>
        <p:spPr>
          <a:xfrm>
            <a:off x="4991557" y="3607761"/>
            <a:ext cx="112708" cy="112786"/>
          </a:xfrm>
          <a:prstGeom prst="frame">
            <a:avLst>
              <a:gd name="adj1" fmla="val 12500"/>
            </a:avLst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0;p19"/>
          <p:cNvSpPr/>
          <p:nvPr/>
        </p:nvSpPr>
        <p:spPr>
          <a:xfrm>
            <a:off x="4991557" y="4418271"/>
            <a:ext cx="112708" cy="112786"/>
          </a:xfrm>
          <a:prstGeom prst="frame">
            <a:avLst>
              <a:gd name="adj1" fmla="val 12500"/>
            </a:avLst>
          </a:prstGeom>
          <a:solidFill>
            <a:srgbClr val="F15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4050088" y="2092768"/>
            <a:ext cx="4907280" cy="2683948"/>
          </a:xfrm>
          <a:prstGeom prst="rect">
            <a:avLst/>
          </a:prstGeom>
          <a:solidFill>
            <a:srgbClr val="F4F9FA"/>
          </a:solidFill>
          <a:ln w="12700">
            <a:solidFill>
              <a:srgbClr val="F1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06268" y="2838735"/>
            <a:ext cx="1337481" cy="34801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61460" y="1351128"/>
            <a:ext cx="4907280" cy="660552"/>
          </a:xfrm>
          <a:prstGeom prst="rect">
            <a:avLst/>
          </a:prstGeom>
          <a:solidFill>
            <a:srgbClr val="F4F9FA"/>
          </a:solidFill>
          <a:ln w="12700">
            <a:solidFill>
              <a:srgbClr val="F1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Google Shape;262;p30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Feedback from PepsiCo</a:t>
            </a:r>
            <a:endParaRPr sz="18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"/>
            <a:ext cx="3703320" cy="454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99560" y="1380708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/>
              <a:t>  Sensor’s installation height - </a:t>
            </a:r>
            <a:r>
              <a:rPr lang="en-US" sz="1600" dirty="0">
                <a:solidFill>
                  <a:srgbClr val="F15C2A"/>
                </a:solidFill>
              </a:rPr>
              <a:t>15</a:t>
            </a:r>
            <a:r>
              <a:rPr lang="en-US" dirty="0"/>
              <a:t> meters</a:t>
            </a:r>
            <a:endParaRPr lang="ru-RU" sz="1200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Each sensor controls an inter-rack aisle </a:t>
            </a:r>
            <a:r>
              <a:rPr lang="en-US" sz="1600" dirty="0">
                <a:solidFill>
                  <a:srgbClr val="F15C2A"/>
                </a:solidFill>
              </a:rPr>
              <a:t>65</a:t>
            </a:r>
            <a:r>
              <a:rPr lang="en-US" dirty="0"/>
              <a:t> meters long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2940" y="2506980"/>
            <a:ext cx="2552700" cy="434340"/>
          </a:xfrm>
          <a:prstGeom prst="rect">
            <a:avLst/>
          </a:prstGeom>
          <a:noFill/>
          <a:ln w="12700">
            <a:solidFill>
              <a:srgbClr val="F1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156585" y="1903095"/>
            <a:ext cx="910590" cy="746760"/>
          </a:xfrm>
          <a:prstGeom prst="straightConnector1">
            <a:avLst/>
          </a:prstGeom>
          <a:ln>
            <a:solidFill>
              <a:srgbClr val="F1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5320" y="3474720"/>
            <a:ext cx="2788920" cy="693420"/>
          </a:xfrm>
          <a:prstGeom prst="rect">
            <a:avLst/>
          </a:prstGeom>
          <a:noFill/>
          <a:ln w="12700">
            <a:solidFill>
              <a:srgbClr val="F1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656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333F48"/>
                </a:solidFill>
              </a:rPr>
              <a:t>Economic achievements of automatic lighting system of warehouse (</a:t>
            </a:r>
            <a:r>
              <a:rPr lang="en-US" sz="1600" b="1" dirty="0">
                <a:solidFill>
                  <a:srgbClr val="333F48"/>
                </a:solidFill>
              </a:rPr>
              <a:t>17 aisles</a:t>
            </a:r>
            <a:r>
              <a:rPr lang="en-US" sz="1600" dirty="0">
                <a:solidFill>
                  <a:srgbClr val="333F48"/>
                </a:solidFill>
              </a:rPr>
              <a:t>, </a:t>
            </a:r>
            <a:r>
              <a:rPr lang="en-US" sz="1600" b="1" dirty="0">
                <a:solidFill>
                  <a:srgbClr val="333F48"/>
                </a:solidFill>
              </a:rPr>
              <a:t>S=5600 sq m</a:t>
            </a:r>
            <a:r>
              <a:rPr lang="en-US" sz="1600" dirty="0">
                <a:solidFill>
                  <a:srgbClr val="333F48"/>
                </a:solidFill>
              </a:rPr>
              <a:t>)</a:t>
            </a:r>
            <a:endParaRPr lang="ru-RU" sz="1600" dirty="0">
              <a:solidFill>
                <a:srgbClr val="333F4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4780" y="594360"/>
            <a:ext cx="3421380" cy="4434840"/>
          </a:xfrm>
          <a:prstGeom prst="rect">
            <a:avLst/>
          </a:prstGeom>
          <a:noFill/>
          <a:ln w="12700">
            <a:solidFill>
              <a:srgbClr val="33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V="1">
            <a:off x="4067488" y="3063226"/>
            <a:ext cx="1676400" cy="15240"/>
          </a:xfrm>
          <a:prstGeom prst="straightConnector1">
            <a:avLst/>
          </a:prstGeom>
          <a:ln>
            <a:solidFill>
              <a:srgbClr val="333F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14261" y="3910475"/>
            <a:ext cx="3131094" cy="6433"/>
          </a:xfrm>
          <a:prstGeom prst="straightConnector1">
            <a:avLst/>
          </a:prstGeom>
          <a:ln>
            <a:solidFill>
              <a:srgbClr val="333F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60132" y="3515188"/>
            <a:ext cx="419100" cy="390522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53284" y="2195626"/>
            <a:ext cx="2197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33F48"/>
                </a:solidFill>
              </a:rPr>
              <a:t>Energy consumption and its cost </a:t>
            </a:r>
            <a:r>
              <a:rPr lang="en-US" b="1" dirty="0">
                <a:solidFill>
                  <a:srgbClr val="333F48"/>
                </a:solidFill>
              </a:rPr>
              <a:t>per year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27841" y="3959946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</a:rPr>
              <a:t>Before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482398" y="3967566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</a:rPr>
              <a:t>After 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4904736" y="2760939"/>
            <a:ext cx="442914" cy="1746"/>
          </a:xfrm>
          <a:prstGeom prst="line">
            <a:avLst/>
          </a:prstGeom>
          <a:ln>
            <a:solidFill>
              <a:srgbClr val="333F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125100" y="2618106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</a:rPr>
              <a:t>285 926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274079" y="218286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</a:rPr>
              <a:t>kWh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0800000">
            <a:off x="4897593" y="3514860"/>
            <a:ext cx="1660371" cy="2246"/>
          </a:xfrm>
          <a:prstGeom prst="line">
            <a:avLst/>
          </a:prstGeom>
          <a:ln>
            <a:solidFill>
              <a:srgbClr val="333F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122719" y="335902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F48"/>
                </a:solidFill>
              </a:rPr>
              <a:t>101 046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097734" y="2397391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F48"/>
                </a:solidFill>
              </a:rPr>
              <a:t>114 370</a:t>
            </a:r>
            <a:r>
              <a:rPr lang="en-US" dirty="0">
                <a:solidFill>
                  <a:srgbClr val="333F48"/>
                </a:solidFill>
              </a:rPr>
              <a:t> </a:t>
            </a:r>
            <a:r>
              <a:rPr lang="en-US" dirty="0" err="1">
                <a:solidFill>
                  <a:srgbClr val="333F48"/>
                </a:solidFill>
              </a:rPr>
              <a:t>Eu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296282" y="3161666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F48"/>
                </a:solidFill>
              </a:rPr>
              <a:t>40 418</a:t>
            </a:r>
            <a:r>
              <a:rPr lang="en-US" dirty="0">
                <a:solidFill>
                  <a:srgbClr val="333F48"/>
                </a:solidFill>
              </a:rPr>
              <a:t> </a:t>
            </a:r>
            <a:r>
              <a:rPr lang="en-US" dirty="0" err="1">
                <a:solidFill>
                  <a:srgbClr val="333F48"/>
                </a:solidFill>
              </a:rPr>
              <a:t>Eu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046561" y="4335373"/>
            <a:ext cx="4906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Clr>
                <a:srgbClr val="333F48"/>
              </a:buClr>
              <a:buSzPts val="1400"/>
            </a:pPr>
            <a:r>
              <a:rPr lang="en-US" sz="1500" b="1" dirty="0">
                <a:solidFill>
                  <a:srgbClr val="333F48"/>
                </a:solidFill>
              </a:rPr>
              <a:t>Savings - 184 880 kWh / </a:t>
            </a:r>
            <a:r>
              <a:rPr lang="ru-RU" sz="1500" b="1" dirty="0">
                <a:solidFill>
                  <a:srgbClr val="333F48"/>
                </a:solidFill>
              </a:rPr>
              <a:t>73 952</a:t>
            </a:r>
            <a:r>
              <a:rPr lang="en-US" sz="1500" b="1" dirty="0">
                <a:solidFill>
                  <a:srgbClr val="333F48"/>
                </a:solidFill>
              </a:rPr>
              <a:t> </a:t>
            </a:r>
            <a:r>
              <a:rPr lang="en-US" sz="1500" b="1" dirty="0" err="1">
                <a:solidFill>
                  <a:srgbClr val="333F48"/>
                </a:solidFill>
              </a:rPr>
              <a:t>Eu</a:t>
            </a:r>
            <a:r>
              <a:rPr lang="en-US" sz="1500" dirty="0">
                <a:solidFill>
                  <a:srgbClr val="333F48"/>
                </a:solidFill>
              </a:rPr>
              <a:t> </a:t>
            </a:r>
            <a:r>
              <a:rPr lang="en-US" sz="1200" dirty="0">
                <a:solidFill>
                  <a:srgbClr val="333F48"/>
                </a:solidFill>
              </a:rPr>
              <a:t>*</a:t>
            </a:r>
            <a:r>
              <a:rPr lang="en-US" sz="1500" dirty="0">
                <a:solidFill>
                  <a:srgbClr val="333F48"/>
                </a:solidFill>
              </a:rPr>
              <a:t> </a:t>
            </a:r>
            <a:r>
              <a:rPr lang="en-US" sz="1500" b="1" dirty="0">
                <a:solidFill>
                  <a:srgbClr val="333F48"/>
                </a:solidFill>
              </a:rPr>
              <a:t>/    2.8 times 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55268" y="2760332"/>
            <a:ext cx="419100" cy="1143475"/>
          </a:xfrm>
          <a:prstGeom prst="rect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013239" y="4815323"/>
            <a:ext cx="3179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17500">
              <a:buClr>
                <a:srgbClr val="333F48"/>
              </a:buClr>
              <a:buSzPts val="1400"/>
            </a:pPr>
            <a:r>
              <a:rPr lang="en-US" sz="900" dirty="0">
                <a:solidFill>
                  <a:srgbClr val="333F48"/>
                </a:solidFill>
              </a:rPr>
              <a:t>* - taking into account the price of energy 0.</a:t>
            </a:r>
            <a:r>
              <a:rPr lang="ru-RU" sz="900" dirty="0">
                <a:solidFill>
                  <a:srgbClr val="333F48"/>
                </a:solidFill>
              </a:rPr>
              <a:t>4</a:t>
            </a:r>
            <a:r>
              <a:rPr lang="en-US" sz="900" dirty="0">
                <a:solidFill>
                  <a:srgbClr val="333F48"/>
                </a:solidFill>
              </a:rPr>
              <a:t> </a:t>
            </a:r>
            <a:r>
              <a:rPr lang="en-US" sz="900" dirty="0" err="1">
                <a:solidFill>
                  <a:srgbClr val="333F48"/>
                </a:solidFill>
              </a:rPr>
              <a:t>Eu</a:t>
            </a:r>
            <a:r>
              <a:rPr lang="en-US" sz="900" dirty="0">
                <a:solidFill>
                  <a:srgbClr val="333F48"/>
                </a:solidFill>
              </a:rPr>
              <a:t>/kWh    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3479610" y="3814549"/>
            <a:ext cx="526008" cy="4493"/>
          </a:xfrm>
          <a:prstGeom prst="straightConnector1">
            <a:avLst/>
          </a:prstGeom>
          <a:ln>
            <a:solidFill>
              <a:srgbClr val="F1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трелка вниз 65"/>
          <p:cNvSpPr/>
          <p:nvPr/>
        </p:nvSpPr>
        <p:spPr>
          <a:xfrm>
            <a:off x="7608627" y="4428699"/>
            <a:ext cx="122831" cy="180013"/>
          </a:xfrm>
          <a:prstGeom prst="downArrow">
            <a:avLst/>
          </a:prstGeom>
          <a:solidFill>
            <a:srgbClr val="00B050"/>
          </a:solidFill>
          <a:ln w="6350">
            <a:solidFill>
              <a:srgbClr val="33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84736" y="2830529"/>
            <a:ext cx="1399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F48"/>
                </a:solidFill>
              </a:rPr>
              <a:t>CO</a:t>
            </a:r>
            <a:r>
              <a:rPr lang="en-US" sz="1600" baseline="-25000" dirty="0">
                <a:solidFill>
                  <a:srgbClr val="333F48"/>
                </a:solidFill>
              </a:rPr>
              <a:t>2</a:t>
            </a:r>
            <a:r>
              <a:rPr lang="en-US" dirty="0">
                <a:solidFill>
                  <a:srgbClr val="333F48"/>
                </a:solidFill>
              </a:rPr>
              <a:t>     68 tons</a:t>
            </a: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8006686" y="2929720"/>
            <a:ext cx="122831" cy="1800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rgbClr val="33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ерх презент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8691"/>
          </a:xfrm>
          <a:prstGeom prst="rect">
            <a:avLst/>
          </a:prstGeom>
        </p:spPr>
      </p:pic>
      <p:sp>
        <p:nvSpPr>
          <p:cNvPr id="259" name="Google Shape;259;p30"/>
          <p:cNvSpPr/>
          <p:nvPr/>
        </p:nvSpPr>
        <p:spPr>
          <a:xfrm>
            <a:off x="6417350" y="1196300"/>
            <a:ext cx="2519700" cy="2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15C2A"/>
                </a:solidFill>
              </a:rPr>
              <a:t>Challenge: How to increase energy efficiency</a:t>
            </a:r>
            <a:r>
              <a:rPr lang="en-US" b="1" dirty="0">
                <a:solidFill>
                  <a:srgbClr val="333F48"/>
                </a:solidFill>
              </a:rPr>
              <a:t> </a:t>
            </a:r>
            <a:r>
              <a:rPr lang="en-US" dirty="0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in warehouses with already installed energy efficient  lighting fixtures (luminescent with Т5 104 lm/W lamp)?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F48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F48"/>
              </a:solidFill>
            </a:endParaRPr>
          </a:p>
          <a:p>
            <a:pPr algn="ctr"/>
            <a:r>
              <a:rPr lang="en-US" sz="1200" b="1" dirty="0">
                <a:solidFill>
                  <a:srgbClr val="333F48"/>
                </a:solidFill>
              </a:rPr>
              <a:t>Warehouse of the </a:t>
            </a:r>
            <a:r>
              <a:rPr lang="en-US" sz="1200" b="1" dirty="0" err="1">
                <a:solidFill>
                  <a:srgbClr val="333F48"/>
                </a:solidFill>
              </a:rPr>
              <a:t>Ghelamco</a:t>
            </a:r>
            <a:r>
              <a:rPr lang="en-US" sz="1200" b="1" dirty="0">
                <a:solidFill>
                  <a:srgbClr val="333F48"/>
                </a:solidFill>
              </a:rPr>
              <a:t> company</a:t>
            </a:r>
          </a:p>
        </p:txBody>
      </p:sp>
      <p:pic>
        <p:nvPicPr>
          <p:cNvPr id="260" name="Google Shape;260;p30" descr="K+N_70-230_E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150" y="1000499"/>
            <a:ext cx="5706548" cy="36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/>
          <p:nvPr/>
        </p:nvSpPr>
        <p:spPr>
          <a:xfrm>
            <a:off x="714298" y="65940"/>
            <a:ext cx="77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Case Study: Lighting control system for a warehouse </a:t>
            </a: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33377</TotalTime>
  <Words>1780</Words>
  <Application>Microsoft Office PowerPoint</Application>
  <PresentationFormat>On-screen Show (16:9)</PresentationFormat>
  <Paragraphs>275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Arial</vt:lpstr>
      <vt:lpstr>Wingdings</vt:lpstr>
      <vt:lpstr>Noto Sans Symbols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</dc:creator>
  <cp:lastModifiedBy>Dmitrii Sazonov</cp:lastModifiedBy>
  <cp:revision>538</cp:revision>
  <dcterms:modified xsi:type="dcterms:W3CDTF">2023-08-18T05:45:31Z</dcterms:modified>
</cp:coreProperties>
</file>